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76" r:id="rId3"/>
    <p:sldId id="277" r:id="rId4"/>
    <p:sldId id="287" r:id="rId5"/>
    <p:sldId id="280" r:id="rId6"/>
    <p:sldId id="284" r:id="rId7"/>
    <p:sldId id="281" r:id="rId8"/>
    <p:sldId id="282" r:id="rId9"/>
    <p:sldId id="283" r:id="rId10"/>
    <p:sldId id="285" r:id="rId11"/>
    <p:sldId id="286" r:id="rId12"/>
  </p:sldIdLst>
  <p:sldSz cx="12192000" cy="6858000"/>
  <p:notesSz cx="7099300" cy="10234613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Helvetica" panose="020B0604020202020204" pitchFamily="34" charset="0"/>
      <p:regular r:id="rId18"/>
      <p:bold r:id="rId19"/>
      <p:italic r:id="rId20"/>
      <p:boldItalic r:id="rId21"/>
    </p:embeddedFont>
  </p:embeddedFontLst>
  <p:defaultTextStyle>
    <a:lvl1pPr>
      <a:defRPr>
        <a:latin typeface="Calibri"/>
        <a:ea typeface="Calibri"/>
        <a:cs typeface="Calibri"/>
        <a:sym typeface="Calibri"/>
      </a:defRPr>
    </a:lvl1pPr>
    <a:lvl2pPr indent="457200">
      <a:defRPr>
        <a:latin typeface="Calibri"/>
        <a:ea typeface="Calibri"/>
        <a:cs typeface="Calibri"/>
        <a:sym typeface="Calibri"/>
      </a:defRPr>
    </a:lvl2pPr>
    <a:lvl3pPr indent="914400">
      <a:defRPr>
        <a:latin typeface="Calibri"/>
        <a:ea typeface="Calibri"/>
        <a:cs typeface="Calibri"/>
        <a:sym typeface="Calibri"/>
      </a:defRPr>
    </a:lvl3pPr>
    <a:lvl4pPr indent="1371600">
      <a:defRPr>
        <a:latin typeface="Calibri"/>
        <a:ea typeface="Calibri"/>
        <a:cs typeface="Calibri"/>
        <a:sym typeface="Calibri"/>
      </a:defRPr>
    </a:lvl4pPr>
    <a:lvl5pPr indent="1828800">
      <a:defRPr>
        <a:latin typeface="Calibri"/>
        <a:ea typeface="Calibri"/>
        <a:cs typeface="Calibri"/>
        <a:sym typeface="Calibri"/>
      </a:defRPr>
    </a:lvl5pPr>
    <a:lvl6pPr indent="2286000">
      <a:defRPr>
        <a:latin typeface="Calibri"/>
        <a:ea typeface="Calibri"/>
        <a:cs typeface="Calibri"/>
        <a:sym typeface="Calibri"/>
      </a:defRPr>
    </a:lvl6pPr>
    <a:lvl7pPr indent="2743200">
      <a:defRPr>
        <a:latin typeface="Calibri"/>
        <a:ea typeface="Calibri"/>
        <a:cs typeface="Calibri"/>
        <a:sym typeface="Calibri"/>
      </a:defRPr>
    </a:lvl7pPr>
    <a:lvl8pPr indent="3200400">
      <a:defRPr>
        <a:latin typeface="Calibri"/>
        <a:ea typeface="Calibri"/>
        <a:cs typeface="Calibri"/>
        <a:sym typeface="Calibri"/>
      </a:defRPr>
    </a:lvl8pPr>
    <a:lvl9pPr indent="3657600">
      <a:defRPr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588B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46" autoAdjust="0"/>
    <p:restoredTop sz="94615" autoAdjust="0"/>
  </p:normalViewPr>
  <p:slideViewPr>
    <p:cSldViewPr>
      <p:cViewPr varScale="1">
        <p:scale>
          <a:sx n="72" d="100"/>
          <a:sy n="72" d="100"/>
        </p:scale>
        <p:origin x="798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9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plid\Desktop\PLEF\Green%20Retail%20Forum\Osservatorio\INDAGINE%20DESK%20SOSTENIBILITA_2020%20DEF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plid\Desktop\PLEF\Green%20Retail%20Forum\Osservatorio\INDAGINE%20DESK%20SOSTENIBILITA_2020%20DEF.xls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plid\Desktop\PLEF\Green%20Retail%20Forum\Osservatorio\PROVASS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plid\Desktop\PLEF\Green%20Retail%20Forum\Osservatorio\PROVASS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plid\Desktop\PLEF\Green%20Retail%20Forum\Osservatorio\PROVAS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plid\Desktop\PLEF\Green%20Retail%20Forum\Osservatorio\INDAGINE%20DESK%20SOSTENIBILITA_2020%20DEF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plid\Desktop\PLEF\Green%20Retail%20Forum\Osservatorio\INDAGINE%20DESK%20SOSTENIBILITA_2020%20DEF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plid\Desktop\PLEF\Green%20Retail%20Forum\Osservatorio\PROVAS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plid\Desktop\PLEF\Green%20Retail%20Forum\Osservatorio\PROVAS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plid\Desktop\PLEF\Green%20Retail%20Forum\Osservatorio\INDAGINE%20DESK%20SOSTENIBILITA_2020%20DEF.xls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plid\Desktop\PLEF\Green%20Retail%20Forum\Osservatorio\PROVAS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lang="en-US" sz="2400" b="0" i="0" u="none" strike="noStrike" kern="1200" cap="none" spc="150" baseline="0">
                <a:solidFill>
                  <a:srgbClr val="13588B"/>
                </a:solidFill>
                <a:latin typeface="Chaparral Pro"/>
                <a:ea typeface="Calibri"/>
                <a:cs typeface="Calibri"/>
                <a:sym typeface="Calibri"/>
              </a:defRPr>
            </a:pPr>
            <a:r>
              <a:rPr lang="en-US" sz="2400" b="0" cap="none" dirty="0" err="1">
                <a:solidFill>
                  <a:srgbClr val="13588B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Notizie</a:t>
            </a:r>
            <a:r>
              <a:rPr lang="en-US" sz="2400" b="0" cap="none" dirty="0">
                <a:solidFill>
                  <a:srgbClr val="13588B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2400" b="0" cap="none" dirty="0" err="1">
                <a:solidFill>
                  <a:srgbClr val="13588B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Pubblicate</a:t>
            </a:r>
            <a:r>
              <a:rPr lang="en-US" sz="2400" b="0" cap="none" dirty="0">
                <a:solidFill>
                  <a:srgbClr val="13588B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per Anno*</a:t>
            </a:r>
          </a:p>
        </c:rich>
      </c:tx>
      <c:layout>
        <c:manualLayout>
          <c:xMode val="edge"/>
          <c:yMode val="edge"/>
          <c:x val="0.33780268578934741"/>
          <c:y val="1.47994910766479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2400" b="0" i="0" u="none" strike="noStrike" kern="1200" cap="none" spc="150" baseline="0">
              <a:solidFill>
                <a:srgbClr val="13588B"/>
              </a:solidFill>
              <a:latin typeface="Chaparral Pro"/>
              <a:ea typeface="Calibri"/>
              <a:cs typeface="Calibri"/>
              <a:sym typeface="Calibri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3.2572540708128067E-2"/>
          <c:y val="0.30635838150289019"/>
          <c:w val="0.94150331129644893"/>
          <c:h val="0.32947976878612717"/>
        </c:manualLayout>
      </c:layout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haparral Pro"/>
                    <a:ea typeface="+mn-ea"/>
                    <a:cs typeface="Calibri" panose="020F0502020204030204" pitchFamily="34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Foglio1!$A$2:$A$11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Foglio1!$B$2:$B$11</c:f>
              <c:numCache>
                <c:formatCode>General</c:formatCode>
                <c:ptCount val="10"/>
                <c:pt idx="0">
                  <c:v>52</c:v>
                </c:pt>
                <c:pt idx="1">
                  <c:v>99</c:v>
                </c:pt>
                <c:pt idx="2">
                  <c:v>60</c:v>
                </c:pt>
                <c:pt idx="3">
                  <c:v>43</c:v>
                </c:pt>
                <c:pt idx="4">
                  <c:v>38</c:v>
                </c:pt>
                <c:pt idx="5">
                  <c:v>39</c:v>
                </c:pt>
                <c:pt idx="6">
                  <c:v>53</c:v>
                </c:pt>
                <c:pt idx="7">
                  <c:v>285</c:v>
                </c:pt>
                <c:pt idx="8">
                  <c:v>273</c:v>
                </c:pt>
                <c:pt idx="9">
                  <c:v>421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FA-4A0B-9B9B-069FD7AE6D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1077213807"/>
        <c:axId val="1"/>
      </c:barChart>
      <c:catAx>
        <c:axId val="1077213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haparral Pro"/>
                <a:ea typeface="+mn-ea"/>
                <a:cs typeface="Calibri" panose="020F0502020204030204" pitchFamily="34" charset="0"/>
              </a:defRPr>
            </a:pPr>
            <a:endParaRPr lang="it-IT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772138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haparral Pro"/>
          <a:cs typeface="Calibri" panose="020F0502020204030204" pitchFamily="34" charset="0"/>
        </a:defRPr>
      </a:pPr>
      <a:endParaRPr lang="it-I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cap="none" spc="150" baseline="0">
                <a:solidFill>
                  <a:srgbClr val="13588B"/>
                </a:solidFill>
                <a:latin typeface="Chaparral Pro"/>
                <a:ea typeface="+mn-ea"/>
                <a:cs typeface="+mn-cs"/>
              </a:defRPr>
            </a:pPr>
            <a:r>
              <a:rPr lang="en-US" sz="2400" b="0" cap="none" dirty="0" err="1">
                <a:solidFill>
                  <a:srgbClr val="13588B"/>
                </a:solidFill>
                <a:latin typeface="Calibri" panose="020F0502020204030204" pitchFamily="34" charset="0"/>
              </a:rPr>
              <a:t>Notizie</a:t>
            </a:r>
            <a:r>
              <a:rPr lang="en-US" sz="2400" b="0" cap="none" dirty="0">
                <a:solidFill>
                  <a:srgbClr val="13588B"/>
                </a:solidFill>
                <a:latin typeface="Calibri" panose="020F0502020204030204" pitchFamily="34" charset="0"/>
              </a:rPr>
              <a:t> con </a:t>
            </a:r>
            <a:r>
              <a:rPr lang="en-US" sz="2400" b="0" cap="none" dirty="0" err="1">
                <a:solidFill>
                  <a:srgbClr val="13588B"/>
                </a:solidFill>
                <a:latin typeface="Calibri" panose="020F0502020204030204" pitchFamily="34" charset="0"/>
              </a:rPr>
              <a:t>Impatto</a:t>
            </a:r>
            <a:r>
              <a:rPr lang="en-US" sz="2400" b="0" cap="none" dirty="0">
                <a:solidFill>
                  <a:srgbClr val="13588B"/>
                </a:solidFill>
                <a:latin typeface="Calibri" panose="020F0502020204030204" pitchFamily="34" charset="0"/>
              </a:rPr>
              <a:t> </a:t>
            </a:r>
            <a:r>
              <a:rPr lang="en-US" sz="2400" b="0" cap="none" dirty="0" err="1">
                <a:solidFill>
                  <a:srgbClr val="13588B"/>
                </a:solidFill>
                <a:latin typeface="Calibri" panose="020F0502020204030204" pitchFamily="34" charset="0"/>
              </a:rPr>
              <a:t>su</a:t>
            </a:r>
            <a:r>
              <a:rPr lang="en-US" sz="2400" b="0" cap="none" dirty="0">
                <a:solidFill>
                  <a:srgbClr val="13588B"/>
                </a:solidFill>
                <a:latin typeface="Calibri" panose="020F0502020204030204" pitchFamily="34" charset="0"/>
              </a:rPr>
              <a:t> SDG</a:t>
            </a:r>
          </a:p>
        </c:rich>
      </c:tx>
      <c:layout>
        <c:manualLayout>
          <c:xMode val="edge"/>
          <c:yMode val="edge"/>
          <c:x val="0.21590794598504609"/>
          <c:y val="3.96774227561590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cap="none" spc="150" baseline="0">
              <a:solidFill>
                <a:srgbClr val="13588B"/>
              </a:solidFill>
              <a:latin typeface="Chaparral Pro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3.9091505690474915E-3"/>
          <c:y val="0.20000062004160479"/>
          <c:w val="0.98502411697998071"/>
          <c:h val="0.6172817887781371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Foglio1!$A$70</c:f>
              <c:strCache>
                <c:ptCount val="1"/>
                <c:pt idx="0">
                  <c:v>SDG</c:v>
                </c:pt>
              </c:strCache>
            </c:strRef>
          </c:tx>
          <c:spPr>
            <a:pattFill prst="narHorz">
              <a:fgClr>
                <a:srgbClr val="13588B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haparral Pro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Foglio1!$B$71:$B$87</c:f>
              <c:numCache>
                <c:formatCode>General</c:formatCode>
                <c:ptCount val="17"/>
                <c:pt idx="0">
                  <c:v>69</c:v>
                </c:pt>
                <c:pt idx="1">
                  <c:v>98</c:v>
                </c:pt>
                <c:pt idx="2">
                  <c:v>441</c:v>
                </c:pt>
                <c:pt idx="3">
                  <c:v>89</c:v>
                </c:pt>
                <c:pt idx="4">
                  <c:v>51</c:v>
                </c:pt>
                <c:pt idx="5">
                  <c:v>167</c:v>
                </c:pt>
                <c:pt idx="6">
                  <c:v>167</c:v>
                </c:pt>
                <c:pt idx="7">
                  <c:v>138</c:v>
                </c:pt>
                <c:pt idx="8">
                  <c:v>183</c:v>
                </c:pt>
                <c:pt idx="9">
                  <c:v>89</c:v>
                </c:pt>
                <c:pt idx="10">
                  <c:v>236</c:v>
                </c:pt>
                <c:pt idx="11">
                  <c:v>607</c:v>
                </c:pt>
                <c:pt idx="12">
                  <c:v>416</c:v>
                </c:pt>
                <c:pt idx="13">
                  <c:v>73</c:v>
                </c:pt>
                <c:pt idx="14">
                  <c:v>113</c:v>
                </c:pt>
                <c:pt idx="15">
                  <c:v>4</c:v>
                </c:pt>
                <c:pt idx="16">
                  <c:v>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EB-4CFB-BBC8-9DE409D944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1"/>
        <c:overlap val="-86"/>
        <c:axId val="1077213007"/>
        <c:axId val="1"/>
      </c:barChart>
      <c:catAx>
        <c:axId val="10772130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haparral Pro"/>
                <a:ea typeface="+mn-ea"/>
                <a:cs typeface="+mn-cs"/>
              </a:defRPr>
            </a:pPr>
            <a:endParaRPr lang="it-IT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772130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41283515064593068"/>
          <c:y val="0.92244628121211858"/>
          <c:w val="0.16528441773541061"/>
          <c:h val="7.46861982797988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haparral Pro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haparral Pro"/>
        </a:defRPr>
      </a:pPr>
      <a:endParaRPr lang="it-IT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3723513506566313E-2"/>
          <c:y val="3.4187889124186598E-2"/>
          <c:w val="0.96627648649343356"/>
          <c:h val="0.63685480750800882"/>
        </c:manualLayout>
      </c:layout>
      <c:lineChart>
        <c:grouping val="standard"/>
        <c:varyColors val="0"/>
        <c:ser>
          <c:idx val="0"/>
          <c:order val="0"/>
          <c:tx>
            <c:strRef>
              <c:f>Foglio1!$B$118</c:f>
              <c:strCache>
                <c:ptCount val="1"/>
                <c:pt idx="0">
                  <c:v>Buona salute e sicurezza</c:v>
                </c:pt>
              </c:strCache>
            </c:strRef>
          </c:tx>
          <c:marker>
            <c:symbol val="none"/>
          </c:marker>
          <c:cat>
            <c:numRef>
              <c:f>Foglio1!$C$117:$F$117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Foglio1!$C$118:$F$118</c:f>
              <c:numCache>
                <c:formatCode>General</c:formatCode>
                <c:ptCount val="4"/>
                <c:pt idx="0">
                  <c:v>16.600000000000001</c:v>
                </c:pt>
                <c:pt idx="1">
                  <c:v>19.3</c:v>
                </c:pt>
                <c:pt idx="2">
                  <c:v>23</c:v>
                </c:pt>
                <c:pt idx="3" formatCode="0.0">
                  <c:v>32.355099046221568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A39-4805-B0D9-F9B74E5A44D3}"/>
            </c:ext>
          </c:extLst>
        </c:ser>
        <c:ser>
          <c:idx val="1"/>
          <c:order val="1"/>
          <c:tx>
            <c:strRef>
              <c:f>Foglio1!$B$119</c:f>
              <c:strCache>
                <c:ptCount val="1"/>
                <c:pt idx="0">
                  <c:v>Innovazione e infrastrutture</c:v>
                </c:pt>
              </c:strCache>
            </c:strRef>
          </c:tx>
          <c:marker>
            <c:symbol val="none"/>
          </c:marker>
          <c:cat>
            <c:numRef>
              <c:f>Foglio1!$C$117:$F$117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Foglio1!$C$119:$F$119</c:f>
              <c:numCache>
                <c:formatCode>General</c:formatCode>
                <c:ptCount val="4"/>
                <c:pt idx="0">
                  <c:v>8.9</c:v>
                </c:pt>
                <c:pt idx="1">
                  <c:v>10.9</c:v>
                </c:pt>
                <c:pt idx="2">
                  <c:v>12</c:v>
                </c:pt>
                <c:pt idx="3" formatCode="0.0">
                  <c:v>13.426265590608951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A39-4805-B0D9-F9B74E5A44D3}"/>
            </c:ext>
          </c:extLst>
        </c:ser>
        <c:ser>
          <c:idx val="2"/>
          <c:order val="2"/>
          <c:tx>
            <c:strRef>
              <c:f>Foglio1!$B$120</c:f>
              <c:strCache>
                <c:ptCount val="1"/>
                <c:pt idx="0">
                  <c:v>Città e comunità sostenibili</c:v>
                </c:pt>
              </c:strCache>
            </c:strRef>
          </c:tx>
          <c:marker>
            <c:symbol val="none"/>
          </c:marker>
          <c:cat>
            <c:numRef>
              <c:f>Foglio1!$C$117:$F$117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Foglio1!$C$120:$F$120</c:f>
              <c:numCache>
                <c:formatCode>General</c:formatCode>
                <c:ptCount val="4"/>
                <c:pt idx="0">
                  <c:v>6.1</c:v>
                </c:pt>
                <c:pt idx="1">
                  <c:v>7.7</c:v>
                </c:pt>
                <c:pt idx="2">
                  <c:v>11.7</c:v>
                </c:pt>
                <c:pt idx="3" formatCode="0.0">
                  <c:v>17.314746881878211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A39-4805-B0D9-F9B74E5A44D3}"/>
            </c:ext>
          </c:extLst>
        </c:ser>
        <c:ser>
          <c:idx val="3"/>
          <c:order val="3"/>
          <c:tx>
            <c:strRef>
              <c:f>Foglio1!$B$121</c:f>
              <c:strCache>
                <c:ptCount val="1"/>
                <c:pt idx="0">
                  <c:v>Consumo e produzione responsabili</c:v>
                </c:pt>
              </c:strCache>
            </c:strRef>
          </c:tx>
          <c:marker>
            <c:symbol val="none"/>
          </c:marker>
          <c:cat>
            <c:numRef>
              <c:f>Foglio1!$C$117:$F$117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Foglio1!$C$121:$F$121</c:f>
              <c:numCache>
                <c:formatCode>General</c:formatCode>
                <c:ptCount val="4"/>
                <c:pt idx="0">
                  <c:v>57.1</c:v>
                </c:pt>
                <c:pt idx="1">
                  <c:v>51.4</c:v>
                </c:pt>
                <c:pt idx="2">
                  <c:v>51.3</c:v>
                </c:pt>
                <c:pt idx="3" formatCode="0.0">
                  <c:v>44.534115920763021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A39-4805-B0D9-F9B74E5A44D3}"/>
            </c:ext>
          </c:extLst>
        </c:ser>
        <c:ser>
          <c:idx val="4"/>
          <c:order val="4"/>
          <c:tx>
            <c:strRef>
              <c:f>Foglio1!$B$122</c:f>
              <c:strCache>
                <c:ptCount val="1"/>
                <c:pt idx="0">
                  <c:v>Lotta contro il cambiamento climatico</c:v>
                </c:pt>
              </c:strCache>
            </c:strRef>
          </c:tx>
          <c:marker>
            <c:symbol val="none"/>
          </c:marker>
          <c:cat>
            <c:numRef>
              <c:f>Foglio1!$C$117:$F$117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Foglio1!$C$122:$F$122</c:f>
              <c:numCache>
                <c:formatCode>General</c:formatCode>
                <c:ptCount val="4"/>
                <c:pt idx="0">
                  <c:v>41</c:v>
                </c:pt>
                <c:pt idx="1">
                  <c:v>35.299999999999997</c:v>
                </c:pt>
                <c:pt idx="2">
                  <c:v>32.700000000000003</c:v>
                </c:pt>
                <c:pt idx="3" formatCode="0.0">
                  <c:v>30.520909757887015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A39-4805-B0D9-F9B74E5A44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8208384"/>
        <c:axId val="78374400"/>
      </c:lineChart>
      <c:catAx>
        <c:axId val="78208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it-IT"/>
          </a:p>
        </c:txPr>
        <c:crossAx val="78374400"/>
        <c:crosses val="autoZero"/>
        <c:auto val="1"/>
        <c:lblAlgn val="ctr"/>
        <c:lblOffset val="100"/>
        <c:noMultiLvlLbl val="0"/>
      </c:catAx>
      <c:valAx>
        <c:axId val="78374400"/>
        <c:scaling>
          <c:orientation val="minMax"/>
          <c:max val="6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it-IT"/>
          </a:p>
        </c:txPr>
        <c:crossAx val="782083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2492903255182572E-2"/>
          <c:y val="0.74172949737889571"/>
          <c:w val="0.87862837531143856"/>
          <c:h val="0.24123393907036259"/>
        </c:manualLayout>
      </c:layout>
      <c:overlay val="0"/>
      <c:txPr>
        <a:bodyPr/>
        <a:lstStyle/>
        <a:p>
          <a:pPr>
            <a:defRPr sz="1200"/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>
          <a:latin typeface="Chaparral Pro"/>
        </a:defRPr>
      </a:pPr>
      <a:endParaRPr lang="it-IT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7258420349658407E-2"/>
          <c:y val="3.1233755708209202E-2"/>
          <c:w val="0.92548315930068314"/>
          <c:h val="0.62783739219379686"/>
        </c:manualLayout>
      </c:layout>
      <c:lineChart>
        <c:grouping val="standard"/>
        <c:varyColors val="0"/>
        <c:ser>
          <c:idx val="0"/>
          <c:order val="0"/>
          <c:tx>
            <c:strRef>
              <c:f>Foglio1!$B$125</c:f>
              <c:strCache>
                <c:ptCount val="1"/>
                <c:pt idx="0">
                  <c:v>Sconfiggere la povertà</c:v>
                </c:pt>
              </c:strCache>
            </c:strRef>
          </c:tx>
          <c:marker>
            <c:symbol val="none"/>
          </c:marker>
          <c:cat>
            <c:numRef>
              <c:f>Foglio1!$C$124:$F$124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Foglio1!$C$125:$F$125</c:f>
              <c:numCache>
                <c:formatCode>General</c:formatCode>
                <c:ptCount val="4"/>
                <c:pt idx="0">
                  <c:v>5.8</c:v>
                </c:pt>
                <c:pt idx="1">
                  <c:v>7.1</c:v>
                </c:pt>
                <c:pt idx="2">
                  <c:v>6.3</c:v>
                </c:pt>
                <c:pt idx="3" formatCode="0.0">
                  <c:v>5.062362435803375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27D-4B99-82EF-9594A598AEBB}"/>
            </c:ext>
          </c:extLst>
        </c:ser>
        <c:ser>
          <c:idx val="1"/>
          <c:order val="1"/>
          <c:tx>
            <c:strRef>
              <c:f>Foglio1!$B$126</c:f>
              <c:strCache>
                <c:ptCount val="1"/>
                <c:pt idx="0">
                  <c:v>Sconfiggere la fame</c:v>
                </c:pt>
              </c:strCache>
            </c:strRef>
          </c:tx>
          <c:marker>
            <c:symbol val="none"/>
          </c:marker>
          <c:cat>
            <c:numRef>
              <c:f>Foglio1!$C$124:$F$124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Foglio1!$C$126:$F$126</c:f>
              <c:numCache>
                <c:formatCode>General</c:formatCode>
                <c:ptCount val="4"/>
                <c:pt idx="0">
                  <c:v>5.8</c:v>
                </c:pt>
                <c:pt idx="1">
                  <c:v>6.6</c:v>
                </c:pt>
                <c:pt idx="2">
                  <c:v>6.5</c:v>
                </c:pt>
                <c:pt idx="3" formatCode="0.0">
                  <c:v>7.19002201027146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27D-4B99-82EF-9594A598AEBB}"/>
            </c:ext>
          </c:extLst>
        </c:ser>
        <c:ser>
          <c:idx val="2"/>
          <c:order val="2"/>
          <c:tx>
            <c:strRef>
              <c:f>Foglio1!$B$127</c:f>
              <c:strCache>
                <c:ptCount val="1"/>
                <c:pt idx="0">
                  <c:v>Buona occupazione e crescita economica</c:v>
                </c:pt>
              </c:strCache>
            </c:strRef>
          </c:tx>
          <c:marker>
            <c:symbol val="none"/>
          </c:marker>
          <c:cat>
            <c:numRef>
              <c:f>Foglio1!$C$124:$F$124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Foglio1!$C$127:$F$127</c:f>
              <c:numCache>
                <c:formatCode>General</c:formatCode>
                <c:ptCount val="4"/>
                <c:pt idx="0">
                  <c:v>6.6</c:v>
                </c:pt>
                <c:pt idx="1">
                  <c:v>10.5</c:v>
                </c:pt>
                <c:pt idx="2">
                  <c:v>11.6</c:v>
                </c:pt>
                <c:pt idx="3" formatCode="0.0">
                  <c:v>10.12472487160675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27D-4B99-82EF-9594A598AEBB}"/>
            </c:ext>
          </c:extLst>
        </c:ser>
        <c:ser>
          <c:idx val="3"/>
          <c:order val="3"/>
          <c:tx>
            <c:strRef>
              <c:f>Foglio1!$B$128</c:f>
              <c:strCache>
                <c:ptCount val="1"/>
                <c:pt idx="0">
                  <c:v>Ridurre le diseguaglianze</c:v>
                </c:pt>
              </c:strCache>
            </c:strRef>
          </c:tx>
          <c:marker>
            <c:symbol val="none"/>
          </c:marker>
          <c:cat>
            <c:numRef>
              <c:f>Foglio1!$C$124:$F$124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Foglio1!$C$128:$F$128</c:f>
              <c:numCache>
                <c:formatCode>General</c:formatCode>
                <c:ptCount val="4"/>
                <c:pt idx="0">
                  <c:v>6.9</c:v>
                </c:pt>
                <c:pt idx="1">
                  <c:v>6.8</c:v>
                </c:pt>
                <c:pt idx="2">
                  <c:v>8.1</c:v>
                </c:pt>
                <c:pt idx="3" formatCode="0.0">
                  <c:v>6.5297138664710195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27D-4B99-82EF-9594A598AEBB}"/>
            </c:ext>
          </c:extLst>
        </c:ser>
        <c:ser>
          <c:idx val="4"/>
          <c:order val="4"/>
          <c:tx>
            <c:strRef>
              <c:f>Foglio1!$B$129</c:f>
              <c:strCache>
                <c:ptCount val="1"/>
                <c:pt idx="0">
                  <c:v>Pace e giustizia</c:v>
                </c:pt>
              </c:strCache>
            </c:strRef>
          </c:tx>
          <c:marker>
            <c:symbol val="none"/>
          </c:marker>
          <c:cat>
            <c:numRef>
              <c:f>Foglio1!$C$124:$F$124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Foglio1!$C$129:$F$129</c:f>
              <c:numCache>
                <c:formatCode>General</c:formatCode>
                <c:ptCount val="4"/>
                <c:pt idx="0">
                  <c:v>0.8</c:v>
                </c:pt>
                <c:pt idx="1">
                  <c:v>0.5</c:v>
                </c:pt>
                <c:pt idx="2">
                  <c:v>0.5</c:v>
                </c:pt>
                <c:pt idx="3" formatCode="0.0">
                  <c:v>0.29347028613352899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27D-4B99-82EF-9594A598AE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8981376"/>
        <c:axId val="79155200"/>
      </c:lineChart>
      <c:catAx>
        <c:axId val="78981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it-IT"/>
          </a:p>
        </c:txPr>
        <c:crossAx val="79155200"/>
        <c:crosses val="autoZero"/>
        <c:auto val="1"/>
        <c:lblAlgn val="ctr"/>
        <c:lblOffset val="100"/>
        <c:noMultiLvlLbl val="0"/>
      </c:catAx>
      <c:valAx>
        <c:axId val="79155200"/>
        <c:scaling>
          <c:orientation val="minMax"/>
          <c:max val="2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it-IT"/>
          </a:p>
        </c:txPr>
        <c:crossAx val="789813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3430761746670476E-2"/>
          <c:y val="0.74156135241938625"/>
          <c:w val="0.86604117682200876"/>
          <c:h val="0.24140205355795405"/>
        </c:manualLayout>
      </c:layout>
      <c:overlay val="0"/>
      <c:txPr>
        <a:bodyPr/>
        <a:lstStyle/>
        <a:p>
          <a:pPr>
            <a:defRPr sz="1200"/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>
          <a:latin typeface="Chaparral Pro"/>
        </a:defRPr>
      </a:pPr>
      <a:endParaRPr lang="it-IT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Foglio1!$B$137</c:f>
              <c:strCache>
                <c:ptCount val="1"/>
                <c:pt idx="0">
                  <c:v>Acqua pulita e servizi igienico-sanitari</c:v>
                </c:pt>
              </c:strCache>
            </c:strRef>
          </c:tx>
          <c:marker>
            <c:symbol val="none"/>
          </c:marker>
          <c:cat>
            <c:numRef>
              <c:f>Foglio1!$C$136:$F$136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Foglio1!$C$137:$F$137</c:f>
              <c:numCache>
                <c:formatCode>General</c:formatCode>
                <c:ptCount val="4"/>
                <c:pt idx="0">
                  <c:v>5.3</c:v>
                </c:pt>
                <c:pt idx="1">
                  <c:v>4.9000000000000004</c:v>
                </c:pt>
                <c:pt idx="2">
                  <c:v>4.5999999999999996</c:v>
                </c:pt>
                <c:pt idx="3" formatCode="0.0">
                  <c:v>12.252384446074835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48D-4028-9C45-DA59ACCDA61D}"/>
            </c:ext>
          </c:extLst>
        </c:ser>
        <c:ser>
          <c:idx val="1"/>
          <c:order val="1"/>
          <c:tx>
            <c:strRef>
              <c:f>Foglio1!$B$138</c:f>
              <c:strCache>
                <c:ptCount val="1"/>
                <c:pt idx="0">
                  <c:v>Energia rinnovabile e accessibile</c:v>
                </c:pt>
              </c:strCache>
            </c:strRef>
          </c:tx>
          <c:marker>
            <c:symbol val="none"/>
          </c:marker>
          <c:cat>
            <c:numRef>
              <c:f>Foglio1!$C$136:$F$136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Foglio1!$C$138:$F$138</c:f>
              <c:numCache>
                <c:formatCode>General</c:formatCode>
                <c:ptCount val="4"/>
                <c:pt idx="0">
                  <c:v>13.3</c:v>
                </c:pt>
                <c:pt idx="1">
                  <c:v>12.4</c:v>
                </c:pt>
                <c:pt idx="2">
                  <c:v>10.5</c:v>
                </c:pt>
                <c:pt idx="3" formatCode="0.0">
                  <c:v>12.252384446074835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48D-4028-9C45-DA59ACCDA61D}"/>
            </c:ext>
          </c:extLst>
        </c:ser>
        <c:ser>
          <c:idx val="2"/>
          <c:order val="2"/>
          <c:tx>
            <c:strRef>
              <c:f>Foglio1!$B$139</c:f>
              <c:strCache>
                <c:ptCount val="1"/>
                <c:pt idx="0">
                  <c:v>Utilizzo sostenibile del mare</c:v>
                </c:pt>
              </c:strCache>
            </c:strRef>
          </c:tx>
          <c:marker>
            <c:symbol val="none"/>
          </c:marker>
          <c:cat>
            <c:numRef>
              <c:f>Foglio1!$C$136:$F$136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Foglio1!$C$139:$F$139</c:f>
              <c:numCache>
                <c:formatCode>General</c:formatCode>
                <c:ptCount val="4"/>
                <c:pt idx="0">
                  <c:v>6.1</c:v>
                </c:pt>
                <c:pt idx="1">
                  <c:v>6.1</c:v>
                </c:pt>
                <c:pt idx="2">
                  <c:v>7.2</c:v>
                </c:pt>
                <c:pt idx="3" formatCode="0.0">
                  <c:v>5.3558327219369044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48D-4028-9C45-DA59ACCDA61D}"/>
            </c:ext>
          </c:extLst>
        </c:ser>
        <c:ser>
          <c:idx val="3"/>
          <c:order val="3"/>
          <c:tx>
            <c:strRef>
              <c:f>Foglio1!$B$140</c:f>
              <c:strCache>
                <c:ptCount val="1"/>
                <c:pt idx="0">
                  <c:v>Utilizzo sostenibile della terra</c:v>
                </c:pt>
              </c:strCache>
            </c:strRef>
          </c:tx>
          <c:marker>
            <c:symbol val="none"/>
          </c:marker>
          <c:cat>
            <c:numRef>
              <c:f>Foglio1!$C$136:$F$136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Foglio1!$C$140:$F$140</c:f>
              <c:numCache>
                <c:formatCode>General</c:formatCode>
                <c:ptCount val="4"/>
                <c:pt idx="0">
                  <c:v>9.1</c:v>
                </c:pt>
                <c:pt idx="1">
                  <c:v>8.6999999999999993</c:v>
                </c:pt>
                <c:pt idx="2">
                  <c:v>9.3000000000000007</c:v>
                </c:pt>
                <c:pt idx="3" formatCode="0.0">
                  <c:v>8.2905355832721934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48D-4028-9C45-DA59ACCDA6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8043008"/>
        <c:axId val="98044544"/>
      </c:lineChart>
      <c:catAx>
        <c:axId val="98043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it-IT"/>
          </a:p>
        </c:txPr>
        <c:crossAx val="98044544"/>
        <c:crosses val="autoZero"/>
        <c:auto val="1"/>
        <c:lblAlgn val="ctr"/>
        <c:lblOffset val="100"/>
        <c:noMultiLvlLbl val="0"/>
      </c:catAx>
      <c:valAx>
        <c:axId val="98044544"/>
        <c:scaling>
          <c:orientation val="minMax"/>
          <c:max val="2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it-IT"/>
          </a:p>
        </c:txPr>
        <c:crossAx val="9804300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200"/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>
          <a:latin typeface="Chaparral Pro"/>
        </a:defRPr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cap="none" spc="150" baseline="0">
                <a:solidFill>
                  <a:srgbClr val="13588B"/>
                </a:solidFill>
                <a:latin typeface="Chaparral Pro"/>
                <a:ea typeface="+mn-ea"/>
                <a:cs typeface="+mn-cs"/>
              </a:defRPr>
            </a:pPr>
            <a:r>
              <a:rPr lang="en-US" sz="2400" b="0" cap="none" dirty="0" err="1">
                <a:solidFill>
                  <a:srgbClr val="13588B"/>
                </a:solidFill>
                <a:latin typeface="Calibri" panose="020F0502020204030204" pitchFamily="34" charset="0"/>
              </a:rPr>
              <a:t>Suddivisione</a:t>
            </a:r>
            <a:r>
              <a:rPr lang="en-US" sz="2400" b="0" cap="none" dirty="0">
                <a:solidFill>
                  <a:srgbClr val="13588B"/>
                </a:solidFill>
                <a:latin typeface="Calibri" panose="020F0502020204030204" pitchFamily="34" charset="0"/>
              </a:rPr>
              <a:t> News Per Macro </a:t>
            </a:r>
            <a:r>
              <a:rPr lang="en-US" sz="2400" b="0" cap="none" dirty="0" err="1">
                <a:solidFill>
                  <a:srgbClr val="13588B"/>
                </a:solidFill>
                <a:latin typeface="Calibri" panose="020F0502020204030204" pitchFamily="34" charset="0"/>
              </a:rPr>
              <a:t>Categorie</a:t>
            </a:r>
            <a:endParaRPr lang="en-US" sz="2400" b="0" cap="none" dirty="0">
              <a:solidFill>
                <a:srgbClr val="13588B"/>
              </a:solidFill>
              <a:latin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19281899516833731"/>
          <c:y val="1.50381144427411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cap="none" spc="150" baseline="0">
              <a:solidFill>
                <a:srgbClr val="13588B"/>
              </a:solidFill>
              <a:latin typeface="Chaparral Pro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0.33707833483354455"/>
          <c:y val="0.31246601855954287"/>
          <c:w val="0.3468354430379747"/>
          <c:h val="0.6682926829268293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0-A826-423F-BD56-CA435AE8509E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A826-423F-BD56-CA435AE8509E}"/>
              </c:ext>
            </c:extLst>
          </c:dPt>
          <c:dPt>
            <c:idx val="2"/>
            <c:bubble3D val="0"/>
            <c:spPr>
              <a:pattFill prst="ltUpDiag">
                <a:fgClr>
                  <a:schemeClr val="accent3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2-A826-423F-BD56-CA435AE8509E}"/>
              </c:ext>
            </c:extLst>
          </c:dPt>
          <c:dLbls>
            <c:dLbl>
              <c:idx val="0"/>
              <c:layout>
                <c:manualLayout>
                  <c:x val="2.0510759575466673E-3"/>
                  <c:y val="-2.4912154524578938E-3"/>
                </c:manualLayout>
              </c:layout>
              <c:tx>
                <c:rich>
                  <a:bodyPr/>
                  <a:lstStyle/>
                  <a:p>
                    <a:fld id="{55CC0155-FE55-41C3-9574-0BF212811D96}" type="PERCENTAGE">
                      <a:rPr lang="en-US">
                        <a:latin typeface="Calibri" panose="020F0502020204030204" pitchFamily="34" charset="0"/>
                      </a:rPr>
                      <a:pPr/>
                      <a:t>[PERCENTUALE]</a:t>
                    </a:fld>
                    <a:endParaRPr lang="it-IT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A826-423F-BD56-CA435AE8509E}"/>
                </c:ext>
              </c:extLst>
            </c:dLbl>
            <c:dLbl>
              <c:idx val="2"/>
              <c:layout>
                <c:manualLayout>
                  <c:x val="-1.74780336023641E-2"/>
                  <c:y val="0"/>
                </c:manualLayout>
              </c:layout>
              <c:tx>
                <c:rich>
                  <a:bodyPr/>
                  <a:lstStyle/>
                  <a:p>
                    <a:fld id="{BC542EC8-AB95-462A-B9C0-84A36C9BA839}" type="PERCENTAGE">
                      <a:rPr lang="en-US">
                        <a:latin typeface="Calibri" panose="020F0502020204030204" pitchFamily="34" charset="0"/>
                      </a:rPr>
                      <a:pPr/>
                      <a:t>[PERCENTUALE]</a:t>
                    </a:fld>
                    <a:endParaRPr lang="it-IT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826-423F-BD56-CA435AE8509E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haparral Pro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Foglio1!$A$15:$A$17</c:f>
              <c:strCache>
                <c:ptCount val="3"/>
                <c:pt idx="0">
                  <c:v>PRODUTTORI</c:v>
                </c:pt>
                <c:pt idx="1">
                  <c:v>DISTRIBUTORI</c:v>
                </c:pt>
                <c:pt idx="2">
                  <c:v>FORNITORI</c:v>
                </c:pt>
              </c:strCache>
            </c:strRef>
          </c:cat>
          <c:val>
            <c:numRef>
              <c:f>Foglio1!$B$15:$B$17</c:f>
              <c:numCache>
                <c:formatCode>General</c:formatCode>
                <c:ptCount val="3"/>
                <c:pt idx="0">
                  <c:v>742</c:v>
                </c:pt>
                <c:pt idx="1">
                  <c:v>424</c:v>
                </c:pt>
                <c:pt idx="2">
                  <c:v>226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826-423F-BD56-CA435AE8509E}"/>
            </c:ext>
          </c:extLst>
        </c:ser>
        <c:ser>
          <c:idx val="1"/>
          <c:order val="1"/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4-A826-423F-BD56-CA435AE8509E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A826-423F-BD56-CA435AE8509E}"/>
              </c:ext>
            </c:extLst>
          </c:dPt>
          <c:dPt>
            <c:idx val="2"/>
            <c:bubble3D val="0"/>
            <c:spPr>
              <a:pattFill prst="ltUpDiag">
                <a:fgClr>
                  <a:schemeClr val="accent3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6-A826-423F-BD56-CA435AE8509E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haparral Pro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Foglio1!$A$15:$A$17</c:f>
              <c:strCache>
                <c:ptCount val="3"/>
                <c:pt idx="0">
                  <c:v>PRODUTTORI</c:v>
                </c:pt>
                <c:pt idx="1">
                  <c:v>DISTRIBUTORI</c:v>
                </c:pt>
                <c:pt idx="2">
                  <c:v>FORNITORI</c:v>
                </c:pt>
              </c:strCache>
            </c:strRef>
          </c:cat>
          <c:val>
            <c:numRef>
              <c:f>Foglio1!$C$15:$C$17</c:f>
              <c:numCache>
                <c:formatCode>0.0</c:formatCode>
                <c:ptCount val="3"/>
                <c:pt idx="0">
                  <c:v>53.304597701149426</c:v>
                </c:pt>
                <c:pt idx="1">
                  <c:v>30.459770114942529</c:v>
                </c:pt>
                <c:pt idx="2">
                  <c:v>16.235632183908049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826-423F-BD56-CA435AE850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haparral Pro"/>
              <a:ea typeface="+mn-ea"/>
              <a:cs typeface="+mn-cs"/>
            </a:defRPr>
          </a:pPr>
          <a:endParaRPr lang="it-IT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latin typeface="Chaparral Pro"/>
        </a:defRPr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928739398904616"/>
          <c:y val="0.10183978895382476"/>
          <c:w val="0.49252592777970405"/>
          <c:h val="0.7384564470959140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0-8233-4B05-91C2-C46FF7765623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8233-4B05-91C2-C46FF7765623}"/>
              </c:ext>
            </c:extLst>
          </c:dPt>
          <c:dPt>
            <c:idx val="2"/>
            <c:bubble3D val="0"/>
            <c:spPr>
              <a:pattFill prst="ltUpDiag">
                <a:fgClr>
                  <a:schemeClr val="accent3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2-8233-4B05-91C2-C46FF7765623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haparral Pro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Foglio1!$A$22:$A$24</c:f>
              <c:strCache>
                <c:ptCount val="3"/>
                <c:pt idx="0">
                  <c:v>food</c:v>
                </c:pt>
                <c:pt idx="1">
                  <c:v>non food</c:v>
                </c:pt>
                <c:pt idx="2">
                  <c:v>F/NF</c:v>
                </c:pt>
              </c:strCache>
            </c:strRef>
          </c:cat>
          <c:val>
            <c:numRef>
              <c:f>Foglio1!$B$22:$B$24</c:f>
              <c:numCache>
                <c:formatCode>General</c:formatCode>
                <c:ptCount val="3"/>
                <c:pt idx="0">
                  <c:v>536</c:v>
                </c:pt>
                <c:pt idx="1">
                  <c:v>190</c:v>
                </c:pt>
                <c:pt idx="2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233-4B05-91C2-C46FF7765623}"/>
            </c:ext>
          </c:extLst>
        </c:ser>
        <c:ser>
          <c:idx val="1"/>
          <c:order val="1"/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4-8233-4B05-91C2-C46FF7765623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8233-4B05-91C2-C46FF7765623}"/>
              </c:ext>
            </c:extLst>
          </c:dPt>
          <c:dPt>
            <c:idx val="2"/>
            <c:bubble3D val="0"/>
            <c:spPr>
              <a:pattFill prst="ltUpDiag">
                <a:fgClr>
                  <a:schemeClr val="accent3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6-8233-4B05-91C2-C46FF776562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haparral Pro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Foglio1!$A$22:$A$24</c:f>
              <c:strCache>
                <c:ptCount val="3"/>
                <c:pt idx="0">
                  <c:v>food</c:v>
                </c:pt>
                <c:pt idx="1">
                  <c:v>non food</c:v>
                </c:pt>
                <c:pt idx="2">
                  <c:v>F/NF</c:v>
                </c:pt>
              </c:strCache>
            </c:strRef>
          </c:cat>
          <c:val>
            <c:numRef>
              <c:f>Foglio1!$C$22:$C$24</c:f>
              <c:numCache>
                <c:formatCode>0.0</c:formatCode>
                <c:ptCount val="3"/>
                <c:pt idx="0">
                  <c:v>72.237196765498652</c:v>
                </c:pt>
                <c:pt idx="1">
                  <c:v>25.60646900269542</c:v>
                </c:pt>
                <c:pt idx="2">
                  <c:v>2.1563342318059302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233-4B05-91C2-C46FF77656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39354650642567"/>
          <c:y val="0.89239904664481029"/>
          <c:w val="0.49545942131819765"/>
          <c:h val="8.4306847052312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haparral Pro"/>
              <a:ea typeface="+mn-ea"/>
              <a:cs typeface="+mn-cs"/>
            </a:defRPr>
          </a:pPr>
          <a:endParaRPr lang="it-IT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latin typeface="Chaparral Pro"/>
        </a:defRPr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Foglio1!$B$18</c:f>
              <c:strCache>
                <c:ptCount val="1"/>
                <c:pt idx="0">
                  <c:v>FOOD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accent1"/>
                    </a:solidFill>
                    <a:latin typeface="Chaparral Pro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Foglio1!$C$17:$F$17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Foglio1!$C$18:$F$18</c:f>
              <c:numCache>
                <c:formatCode>General</c:formatCode>
                <c:ptCount val="4"/>
                <c:pt idx="0">
                  <c:v>70.2</c:v>
                </c:pt>
                <c:pt idx="1">
                  <c:v>71.3</c:v>
                </c:pt>
                <c:pt idx="2">
                  <c:v>74.5</c:v>
                </c:pt>
                <c:pt idx="3">
                  <c:v>72.2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518-435C-B927-3AD8E5982E68}"/>
            </c:ext>
          </c:extLst>
        </c:ser>
        <c:ser>
          <c:idx val="1"/>
          <c:order val="1"/>
          <c:tx>
            <c:strRef>
              <c:f>Foglio1!$B$19</c:f>
              <c:strCache>
                <c:ptCount val="1"/>
                <c:pt idx="0">
                  <c:v>NON FOOD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accent2"/>
                    </a:solidFill>
                    <a:latin typeface="Chaparral Pro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Foglio1!$C$17:$F$17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Foglio1!$C$19:$F$19</c:f>
              <c:numCache>
                <c:formatCode>General</c:formatCode>
                <c:ptCount val="4"/>
                <c:pt idx="0">
                  <c:v>29.8</c:v>
                </c:pt>
                <c:pt idx="1">
                  <c:v>23</c:v>
                </c:pt>
                <c:pt idx="2">
                  <c:v>21.8</c:v>
                </c:pt>
                <c:pt idx="3">
                  <c:v>25.6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518-435C-B927-3AD8E5982E6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6664832"/>
        <c:axId val="76666368"/>
      </c:lineChart>
      <c:catAx>
        <c:axId val="76664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Chaparral Pro"/>
                <a:ea typeface="+mn-ea"/>
                <a:cs typeface="+mn-cs"/>
              </a:defRPr>
            </a:pPr>
            <a:endParaRPr lang="it-IT"/>
          </a:p>
        </c:txPr>
        <c:crossAx val="76666368"/>
        <c:crosses val="autoZero"/>
        <c:auto val="1"/>
        <c:lblAlgn val="ctr"/>
        <c:lblOffset val="100"/>
        <c:noMultiLvlLbl val="0"/>
      </c:catAx>
      <c:valAx>
        <c:axId val="766663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6664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Chaparral Pro"/>
              <a:ea typeface="+mn-ea"/>
              <a:cs typeface="+mn-cs"/>
            </a:defRPr>
          </a:pPr>
          <a:endParaRPr lang="it-IT"/>
        </a:p>
      </c:txPr>
    </c:legend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Chaparral Pro"/>
        </a:defRPr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cap="none" spc="150" baseline="0">
                <a:solidFill>
                  <a:srgbClr val="13588B"/>
                </a:solidFill>
                <a:latin typeface="Chaparral Pro"/>
                <a:ea typeface="+mn-ea"/>
                <a:cs typeface="+mn-cs"/>
              </a:defRPr>
            </a:pPr>
            <a:r>
              <a:rPr lang="en-US" sz="2400" b="0" cap="none" dirty="0" err="1">
                <a:solidFill>
                  <a:srgbClr val="13588B"/>
                </a:solidFill>
                <a:latin typeface="Calibri" panose="020F0502020204030204" pitchFamily="34" charset="0"/>
              </a:rPr>
              <a:t>Settore</a:t>
            </a:r>
            <a:r>
              <a:rPr lang="en-US" sz="2400" b="0" cap="none" dirty="0">
                <a:solidFill>
                  <a:srgbClr val="13588B"/>
                </a:solidFill>
                <a:latin typeface="Calibri" panose="020F0502020204030204" pitchFamily="34" charset="0"/>
              </a:rPr>
              <a:t> </a:t>
            </a:r>
            <a:r>
              <a:rPr lang="en-US" sz="2400" b="0" cap="none" dirty="0" err="1">
                <a:solidFill>
                  <a:srgbClr val="13588B"/>
                </a:solidFill>
                <a:latin typeface="Calibri" panose="020F0502020204030204" pitchFamily="34" charset="0"/>
              </a:rPr>
              <a:t>d’Intervento</a:t>
            </a:r>
            <a:endParaRPr lang="en-US" sz="2400" b="0" cap="none" dirty="0">
              <a:solidFill>
                <a:srgbClr val="13588B"/>
              </a:solidFill>
              <a:latin typeface="Calibri" panose="020F050202020403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cap="none" spc="150" baseline="0">
              <a:solidFill>
                <a:srgbClr val="13588B"/>
              </a:solidFill>
              <a:latin typeface="Chaparral Pro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PR. ESTERNI*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haparral Pro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% TOTALE</c:v>
                </c:pt>
                <c:pt idx="1">
                  <c:v>% PRODUTTORI</c:v>
                </c:pt>
                <c:pt idx="2">
                  <c:v>% DISTRIBUTORI</c:v>
                </c:pt>
                <c:pt idx="3">
                  <c:v>% FORNITORI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40.700000000000003</c:v>
                </c:pt>
                <c:pt idx="1">
                  <c:v>37.799999999999997</c:v>
                </c:pt>
                <c:pt idx="2">
                  <c:v>55.4</c:v>
                </c:pt>
                <c:pt idx="3">
                  <c:v>22.4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83-490A-9F1A-8D80FB5B319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PR. INTERNI**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haparral Pro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% TOTALE</c:v>
                </c:pt>
                <c:pt idx="1">
                  <c:v>% PRODUTTORI</c:v>
                </c:pt>
                <c:pt idx="2">
                  <c:v>% DISTRIBUTORI</c:v>
                </c:pt>
                <c:pt idx="3">
                  <c:v>% FORNITORI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26.4</c:v>
                </c:pt>
                <c:pt idx="1">
                  <c:v>29.9</c:v>
                </c:pt>
                <c:pt idx="2">
                  <c:v>19.7</c:v>
                </c:pt>
                <c:pt idx="3">
                  <c:v>25.2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83-490A-9F1A-8D80FB5B319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LOGISTICA</c:v>
                </c:pt>
              </c:strCache>
            </c:strRef>
          </c:tx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haparral Pro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% TOTALE</c:v>
                </c:pt>
                <c:pt idx="1">
                  <c:v>% PRODUTTORI</c:v>
                </c:pt>
                <c:pt idx="2">
                  <c:v>% DISTRIBUTORI</c:v>
                </c:pt>
                <c:pt idx="3">
                  <c:v>% FORNITORI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5.7</c:v>
                </c:pt>
                <c:pt idx="1">
                  <c:v>3.6</c:v>
                </c:pt>
                <c:pt idx="2">
                  <c:v>4.3</c:v>
                </c:pt>
                <c:pt idx="3">
                  <c:v>16.899999999999999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883-490A-9F1A-8D80FB5B319C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PACKAGING</c:v>
                </c:pt>
              </c:strCache>
            </c:strRef>
          </c:tx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haparral Pro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% TOTALE</c:v>
                </c:pt>
                <c:pt idx="1">
                  <c:v>% PRODUTTORI</c:v>
                </c:pt>
                <c:pt idx="2">
                  <c:v>% DISTRIBUTORI</c:v>
                </c:pt>
                <c:pt idx="3">
                  <c:v>% FORNITORI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  <c:pt idx="0">
                  <c:v>13.2</c:v>
                </c:pt>
                <c:pt idx="1">
                  <c:v>13.7</c:v>
                </c:pt>
                <c:pt idx="2">
                  <c:v>7.6</c:v>
                </c:pt>
                <c:pt idx="3">
                  <c:v>22.4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883-490A-9F1A-8D80FB5B319C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PRODOTTO</c:v>
                </c:pt>
              </c:strCache>
            </c:strRef>
          </c:tx>
          <c:spPr>
            <a:pattFill prst="narHorz">
              <a:fgClr>
                <a:schemeClr val="accent5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5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haparral Pro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% TOTALE</c:v>
                </c:pt>
                <c:pt idx="1">
                  <c:v>% PRODUTTORI</c:v>
                </c:pt>
                <c:pt idx="2">
                  <c:v>% DISTRIBUTORI</c:v>
                </c:pt>
                <c:pt idx="3">
                  <c:v>% FORNITORI</c:v>
                </c:pt>
              </c:strCache>
            </c:strRef>
          </c:cat>
          <c:val>
            <c:numRef>
              <c:f>Sheet1!$B$6:$E$6</c:f>
              <c:numCache>
                <c:formatCode>General</c:formatCode>
                <c:ptCount val="4"/>
                <c:pt idx="0">
                  <c:v>14</c:v>
                </c:pt>
                <c:pt idx="1">
                  <c:v>15</c:v>
                </c:pt>
                <c:pt idx="2">
                  <c:v>13</c:v>
                </c:pt>
                <c:pt idx="3">
                  <c:v>12.9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883-490A-9F1A-8D80FB5B31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25455359"/>
        <c:axId val="1329686751"/>
      </c:barChart>
      <c:catAx>
        <c:axId val="13254553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haparral Pro"/>
                <a:ea typeface="+mn-ea"/>
                <a:cs typeface="+mn-cs"/>
              </a:defRPr>
            </a:pPr>
            <a:endParaRPr lang="it-IT"/>
          </a:p>
        </c:txPr>
        <c:crossAx val="1329686751"/>
        <c:crosses val="autoZero"/>
        <c:auto val="1"/>
        <c:lblAlgn val="ctr"/>
        <c:lblOffset val="100"/>
        <c:noMultiLvlLbl val="0"/>
      </c:catAx>
      <c:valAx>
        <c:axId val="1329686751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3254553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haparral Pro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haparral Pro"/>
        </a:defRPr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13588B"/>
                </a:solidFill>
                <a:latin typeface="Chaparral Pro"/>
                <a:ea typeface="+mn-ea"/>
                <a:cs typeface="+mn-cs"/>
              </a:defRPr>
            </a:pPr>
            <a:r>
              <a:rPr lang="en-US" sz="2400" b="0" dirty="0" err="1">
                <a:solidFill>
                  <a:srgbClr val="13588B"/>
                </a:solidFill>
                <a:latin typeface="Calibri" panose="020F0502020204030204" pitchFamily="34" charset="0"/>
              </a:rPr>
              <a:t>Articoli</a:t>
            </a:r>
            <a:r>
              <a:rPr lang="en-US" sz="2400" b="0" dirty="0">
                <a:solidFill>
                  <a:srgbClr val="13588B"/>
                </a:solidFill>
                <a:latin typeface="Calibri" panose="020F0502020204030204" pitchFamily="34" charset="0"/>
              </a:rPr>
              <a:t> per </a:t>
            </a:r>
            <a:r>
              <a:rPr lang="en-US" sz="2400" b="0" dirty="0" err="1">
                <a:solidFill>
                  <a:srgbClr val="13588B"/>
                </a:solidFill>
                <a:latin typeface="Calibri" panose="020F0502020204030204" pitchFamily="34" charset="0"/>
              </a:rPr>
              <a:t>Settore</a:t>
            </a:r>
            <a:r>
              <a:rPr lang="en-US" sz="2400" b="0" dirty="0">
                <a:solidFill>
                  <a:srgbClr val="13588B"/>
                </a:solidFill>
                <a:latin typeface="Calibri" panose="020F0502020204030204" pitchFamily="34" charset="0"/>
              </a:rPr>
              <a:t> </a:t>
            </a:r>
            <a:r>
              <a:rPr lang="en-US" sz="2400" b="0" dirty="0" err="1">
                <a:solidFill>
                  <a:srgbClr val="13588B"/>
                </a:solidFill>
                <a:latin typeface="Calibri" panose="020F0502020204030204" pitchFamily="34" charset="0"/>
              </a:rPr>
              <a:t>d’Intervento</a:t>
            </a:r>
            <a:r>
              <a:rPr lang="en-US" sz="2400" b="0" dirty="0">
                <a:solidFill>
                  <a:srgbClr val="13588B"/>
                </a:solidFill>
                <a:latin typeface="Calibri" panose="020F0502020204030204" pitchFamily="34" charset="0"/>
              </a:rPr>
              <a:t> </a:t>
            </a:r>
            <a:r>
              <a:rPr lang="en-US" sz="2400" b="0" dirty="0" err="1">
                <a:solidFill>
                  <a:srgbClr val="13588B"/>
                </a:solidFill>
                <a:latin typeface="Calibri" panose="020F0502020204030204" pitchFamily="34" charset="0"/>
              </a:rPr>
              <a:t>nel</a:t>
            </a:r>
            <a:r>
              <a:rPr lang="en-US" sz="2400" b="0" dirty="0">
                <a:solidFill>
                  <a:srgbClr val="13588B"/>
                </a:solidFill>
                <a:latin typeface="Calibri" panose="020F0502020204030204" pitchFamily="34" charset="0"/>
              </a:rPr>
              <a:t> Tempo in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rgbClr val="13588B"/>
              </a:solidFill>
              <a:latin typeface="Chaparral Pro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Foglio1!$B$74</c:f>
              <c:strCache>
                <c:ptCount val="1"/>
                <c:pt idx="0">
                  <c:v>PR.ESTERNI*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0816486340227444E-2"/>
                  <c:y val="2.6050035211989828E-2"/>
                </c:manualLayout>
              </c:layout>
              <c:tx>
                <c:rich>
                  <a:bodyPr/>
                  <a:lstStyle/>
                  <a:p>
                    <a:fld id="{08CD5F5A-0F96-4F5C-90D0-C9C8B6D524A3}" type="VALUE">
                      <a:rPr lang="en-US">
                        <a:latin typeface="Calibri" panose="020F0502020204030204" pitchFamily="34" charset="0"/>
                      </a:rPr>
                      <a:pPr/>
                      <a:t>[VALORE]</a:t>
                    </a:fld>
                    <a:endParaRPr lang="it-IT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D20-486E-9527-13B09F15AF27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accent1"/>
                    </a:solidFill>
                    <a:latin typeface="Chaparral Pro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Foglio1!$C$73:$F$73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Foglio1!$C$74:$F$74</c:f>
              <c:numCache>
                <c:formatCode>General</c:formatCode>
                <c:ptCount val="4"/>
                <c:pt idx="0">
                  <c:v>38.5</c:v>
                </c:pt>
                <c:pt idx="1">
                  <c:v>38.6</c:v>
                </c:pt>
                <c:pt idx="2">
                  <c:v>39</c:v>
                </c:pt>
                <c:pt idx="3">
                  <c:v>40.700000000000003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D20-486E-9527-13B09F15AF27}"/>
            </c:ext>
          </c:extLst>
        </c:ser>
        <c:ser>
          <c:idx val="1"/>
          <c:order val="1"/>
          <c:tx>
            <c:strRef>
              <c:f>Foglio1!$B$75</c:f>
              <c:strCache>
                <c:ptCount val="1"/>
                <c:pt idx="0">
                  <c:v>PR. INTERNI**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0642498528130282E-2"/>
                  <c:y val="-3.4733380282653166E-2"/>
                </c:manualLayout>
              </c:layout>
              <c:tx>
                <c:rich>
                  <a:bodyPr/>
                  <a:lstStyle/>
                  <a:p>
                    <a:fld id="{63FD93AB-20B6-4D05-8551-18E4EF1884A1}" type="VALUE">
                      <a:rPr lang="en-US">
                        <a:latin typeface="Calibri" panose="020F0502020204030204" pitchFamily="34" charset="0"/>
                      </a:rPr>
                      <a:pPr/>
                      <a:t>[VALORE]</a:t>
                    </a:fld>
                    <a:endParaRPr lang="it-IT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4D20-486E-9527-13B09F15AF27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accent2"/>
                    </a:solidFill>
                    <a:latin typeface="Chaparral Pro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Foglio1!$C$73:$F$73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Foglio1!$C$75:$F$75</c:f>
              <c:numCache>
                <c:formatCode>General</c:formatCode>
                <c:ptCount val="4"/>
                <c:pt idx="0">
                  <c:v>38.799999999999997</c:v>
                </c:pt>
                <c:pt idx="1">
                  <c:v>32.4</c:v>
                </c:pt>
                <c:pt idx="2">
                  <c:v>29.6</c:v>
                </c:pt>
                <c:pt idx="3">
                  <c:v>26.4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D20-486E-9527-13B09F15AF27}"/>
            </c:ext>
          </c:extLst>
        </c:ser>
        <c:ser>
          <c:idx val="2"/>
          <c:order val="2"/>
          <c:tx>
            <c:strRef>
              <c:f>Foglio1!$B$76</c:f>
              <c:strCache>
                <c:ptCount val="1"/>
                <c:pt idx="0">
                  <c:v>LOGISTICA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9119236184641616E-2"/>
                  <c:y val="1.4472241784438808E-2"/>
                </c:manualLayout>
              </c:layout>
              <c:tx>
                <c:rich>
                  <a:bodyPr/>
                  <a:lstStyle/>
                  <a:p>
                    <a:fld id="{12989B30-7732-4F61-B621-7D5EAC19BE40}" type="VALUE">
                      <a:rPr lang="en-US">
                        <a:latin typeface="Calibri" panose="020F0502020204030204" pitchFamily="34" charset="0"/>
                      </a:rPr>
                      <a:pPr/>
                      <a:t>[VALORE]</a:t>
                    </a:fld>
                    <a:endParaRPr lang="it-IT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4D20-486E-9527-13B09F15AF27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accent3"/>
                    </a:solidFill>
                    <a:latin typeface="Chaparral Pro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Foglio1!$C$73:$F$73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Foglio1!$C$76:$F$76</c:f>
              <c:numCache>
                <c:formatCode>General</c:formatCode>
                <c:ptCount val="4"/>
                <c:pt idx="0">
                  <c:v>5.0999999999999996</c:v>
                </c:pt>
                <c:pt idx="1">
                  <c:v>6.1</c:v>
                </c:pt>
                <c:pt idx="2">
                  <c:v>5.7</c:v>
                </c:pt>
                <c:pt idx="3">
                  <c:v>5.7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D20-486E-9527-13B09F15AF27}"/>
            </c:ext>
          </c:extLst>
        </c:ser>
        <c:ser>
          <c:idx val="3"/>
          <c:order val="3"/>
          <c:tx>
            <c:strRef>
              <c:f>Foglio1!$B$77</c:f>
              <c:strCache>
                <c:ptCount val="1"/>
                <c:pt idx="0">
                  <c:v>PACKAGING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858518743571198E-2"/>
                  <c:y val="-5.4994404826207752E-2"/>
                </c:manualLayout>
              </c:layout>
              <c:tx>
                <c:rich>
                  <a:bodyPr/>
                  <a:lstStyle/>
                  <a:p>
                    <a:fld id="{8483484E-C305-464C-B9BF-D2FB56B354F0}" type="VALUE">
                      <a:rPr lang="en-US">
                        <a:latin typeface="Calibri" panose="020F0502020204030204" pitchFamily="34" charset="0"/>
                      </a:rPr>
                      <a:pPr/>
                      <a:t>[VALORE]</a:t>
                    </a:fld>
                    <a:endParaRPr lang="it-IT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4536551872165377E-2"/>
                      <c:h val="6.521192148068125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4D20-486E-9527-13B09F15AF27}"/>
                </c:ext>
              </c:extLst>
            </c:dLbl>
            <c:dLbl>
              <c:idx val="1"/>
              <c:layout>
                <c:manualLayout>
                  <c:x val="-3.7260788105932294E-2"/>
                  <c:y val="-4.0522276996428658E-2"/>
                </c:manualLayout>
              </c:layout>
              <c:tx>
                <c:rich>
                  <a:bodyPr/>
                  <a:lstStyle/>
                  <a:p>
                    <a:fld id="{6B686D50-9F99-4E44-AA98-E21B4954EF4A}" type="VALUE">
                      <a:rPr lang="en-US">
                        <a:latin typeface="Calibri" panose="020F0502020204030204" pitchFamily="34" charset="0"/>
                      </a:rPr>
                      <a:pPr/>
                      <a:t>[VALORE]</a:t>
                    </a:fld>
                    <a:endParaRPr lang="it-IT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4D20-486E-9527-13B09F15AF27}"/>
                </c:ext>
              </c:extLst>
            </c:dLbl>
            <c:dLbl>
              <c:idx val="2"/>
              <c:layout>
                <c:manualLayout>
                  <c:x val="-5.6302606588686001E-2"/>
                  <c:y val="-4.0522163041768942E-2"/>
                </c:manualLayout>
              </c:layout>
              <c:tx>
                <c:rich>
                  <a:bodyPr/>
                  <a:lstStyle/>
                  <a:p>
                    <a:fld id="{482A0FE3-C0F5-4ED2-B8E4-A32C42C6932C}" type="VALUE">
                      <a:rPr lang="en-US">
                        <a:latin typeface="Calibri" panose="020F0502020204030204" pitchFamily="34" charset="0"/>
                      </a:rPr>
                      <a:pPr/>
                      <a:t>[VALORE]</a:t>
                    </a:fld>
                    <a:endParaRPr lang="it-IT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1573279461768042E-2"/>
                      <c:h val="7.100081819445677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4D20-486E-9527-13B09F15AF27}"/>
                </c:ext>
              </c:extLst>
            </c:dLbl>
            <c:dLbl>
              <c:idx val="3"/>
              <c:layout>
                <c:manualLayout>
                  <c:x val="-3.6593156315964895E-2"/>
                  <c:y val="1.1577793427551046E-2"/>
                </c:manualLayout>
              </c:layout>
              <c:tx>
                <c:rich>
                  <a:bodyPr/>
                  <a:lstStyle/>
                  <a:p>
                    <a:fld id="{C88B8C4A-D6EE-46CE-B905-C1E4D87A0FE1}" type="VALUE">
                      <a:rPr lang="en-US">
                        <a:latin typeface="Calibri" panose="020F0502020204030204" pitchFamily="34" charset="0"/>
                      </a:rPr>
                      <a:pPr/>
                      <a:t>[VALORE]</a:t>
                    </a:fld>
                    <a:endParaRPr lang="it-IT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4D20-486E-9527-13B09F15AF27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accent4"/>
                    </a:solidFill>
                    <a:latin typeface="Chaparral Pro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Foglio1!$C$73:$F$73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Foglio1!$C$77:$F$77</c:f>
              <c:numCache>
                <c:formatCode>General</c:formatCode>
                <c:ptCount val="4"/>
                <c:pt idx="0">
                  <c:v>10.3</c:v>
                </c:pt>
                <c:pt idx="1">
                  <c:v>11.9</c:v>
                </c:pt>
                <c:pt idx="2">
                  <c:v>13.2</c:v>
                </c:pt>
                <c:pt idx="3">
                  <c:v>13.2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D20-486E-9527-13B09F15AF27}"/>
            </c:ext>
          </c:extLst>
        </c:ser>
        <c:ser>
          <c:idx val="4"/>
          <c:order val="4"/>
          <c:tx>
            <c:strRef>
              <c:f>Foglio1!$B$78</c:f>
              <c:strCache>
                <c:ptCount val="1"/>
                <c:pt idx="0">
                  <c:v>PRODOTTO</c:v>
                </c:pt>
              </c:strCache>
            </c:strRef>
          </c:tx>
          <c:spPr>
            <a:ln w="3492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9119236184641616E-2"/>
                  <c:y val="-2.0261138498214329E-2"/>
                </c:manualLayout>
              </c:layout>
              <c:tx>
                <c:rich>
                  <a:bodyPr/>
                  <a:lstStyle/>
                  <a:p>
                    <a:fld id="{A05E73D8-FA06-44D4-9977-DE620BC4B617}" type="VALUE">
                      <a:rPr lang="en-US">
                        <a:latin typeface="Calibri" panose="020F0502020204030204" pitchFamily="34" charset="0"/>
                      </a:rPr>
                      <a:pPr/>
                      <a:t>[VALORE]</a:t>
                    </a:fld>
                    <a:endParaRPr lang="it-IT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4D20-486E-9527-13B09F15AF27}"/>
                </c:ext>
              </c:extLst>
            </c:dLbl>
            <c:dLbl>
              <c:idx val="1"/>
              <c:layout>
                <c:manualLayout>
                  <c:x val="-4.0860155323243656E-2"/>
                  <c:y val="1.4472241784438702E-2"/>
                </c:manualLayout>
              </c:layout>
              <c:tx>
                <c:rich>
                  <a:bodyPr/>
                  <a:lstStyle/>
                  <a:p>
                    <a:fld id="{E3ECCC24-5E64-48FA-A26A-CCC52E3B8423}" type="VALUE">
                      <a:rPr lang="en-US">
                        <a:latin typeface="Calibri" panose="020F0502020204030204" pitchFamily="34" charset="0"/>
                      </a:rPr>
                      <a:pPr/>
                      <a:t>[VALORE]</a:t>
                    </a:fld>
                    <a:endParaRPr lang="it-IT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4D20-486E-9527-13B09F15AF27}"/>
                </c:ext>
              </c:extLst>
            </c:dLbl>
            <c:dLbl>
              <c:idx val="2"/>
              <c:layout>
                <c:manualLayout>
                  <c:x val="-4.3704799995767755E-2"/>
                  <c:y val="1.1577793427551046E-2"/>
                </c:manualLayout>
              </c:layout>
              <c:tx>
                <c:rich>
                  <a:bodyPr/>
                  <a:lstStyle/>
                  <a:p>
                    <a:fld id="{3D892086-F2F2-4691-94EA-5F0E06A09C27}" type="VALUE">
                      <a:rPr lang="en-US">
                        <a:latin typeface="Calibri" panose="020F0502020204030204" pitchFamily="34" charset="0"/>
                      </a:rPr>
                      <a:pPr/>
                      <a:t>[VALORE]</a:t>
                    </a:fld>
                    <a:endParaRPr lang="it-IT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4D20-486E-9527-13B09F15AF27}"/>
                </c:ext>
              </c:extLst>
            </c:dLbl>
            <c:dLbl>
              <c:idx val="3"/>
              <c:layout>
                <c:manualLayout>
                  <c:x val="-2.0340049140420528E-2"/>
                  <c:y val="-4.0522276996428769E-2"/>
                </c:manualLayout>
              </c:layout>
              <c:tx>
                <c:rich>
                  <a:bodyPr/>
                  <a:lstStyle/>
                  <a:p>
                    <a:fld id="{471D4BCC-29C5-4F8A-98D7-7623C6C49438}" type="VALUE">
                      <a:rPr lang="en-US">
                        <a:latin typeface="Calibri" panose="020F0502020204030204" pitchFamily="34" charset="0"/>
                      </a:rPr>
                      <a:pPr/>
                      <a:t>[VALORE]</a:t>
                    </a:fld>
                    <a:endParaRPr lang="it-IT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4D20-486E-9527-13B09F15AF27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accent5"/>
                    </a:solidFill>
                    <a:latin typeface="Chaparral Pro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Foglio1!$C$73:$F$73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Foglio1!$C$78:$F$78</c:f>
              <c:numCache>
                <c:formatCode>General</c:formatCode>
                <c:ptCount val="4"/>
                <c:pt idx="0">
                  <c:v>7.3</c:v>
                </c:pt>
                <c:pt idx="1">
                  <c:v>11.1</c:v>
                </c:pt>
                <c:pt idx="2">
                  <c:v>12.5</c:v>
                </c:pt>
                <c:pt idx="3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D20-486E-9527-13B09F15AF2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77268096"/>
        <c:axId val="77269632"/>
      </c:lineChart>
      <c:catAx>
        <c:axId val="77268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haparral Pro"/>
                <a:ea typeface="+mn-ea"/>
                <a:cs typeface="+mn-cs"/>
              </a:defRPr>
            </a:pPr>
            <a:endParaRPr lang="it-IT"/>
          </a:p>
        </c:txPr>
        <c:crossAx val="77269632"/>
        <c:crosses val="autoZero"/>
        <c:auto val="1"/>
        <c:lblAlgn val="ctr"/>
        <c:lblOffset val="100"/>
        <c:noMultiLvlLbl val="0"/>
      </c:catAx>
      <c:valAx>
        <c:axId val="772696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7268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haparral Pro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haparral Pro"/>
        </a:defRPr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cap="none" spc="150" baseline="0">
                <a:solidFill>
                  <a:srgbClr val="13588B"/>
                </a:solidFill>
                <a:latin typeface="Chaparral Pro"/>
                <a:ea typeface="+mn-ea"/>
                <a:cs typeface="+mn-cs"/>
              </a:defRPr>
            </a:pPr>
            <a:r>
              <a:rPr lang="it-IT" sz="2400" b="0" i="0" u="none" strike="noStrike" cap="none" baseline="0" dirty="0">
                <a:solidFill>
                  <a:srgbClr val="13588B"/>
                </a:solidFill>
                <a:effectLst/>
                <a:latin typeface="Calibri" panose="020F0502020204030204" pitchFamily="34" charset="0"/>
              </a:rPr>
              <a:t>Ripartizione per Settore in % </a:t>
            </a:r>
            <a:endParaRPr lang="en-US" sz="2400" b="0" cap="none" dirty="0">
              <a:solidFill>
                <a:srgbClr val="13588B"/>
              </a:solidFill>
              <a:latin typeface="Calibri" panose="020F050202020403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cap="none" spc="150" baseline="0">
              <a:solidFill>
                <a:srgbClr val="13588B"/>
              </a:solidFill>
              <a:latin typeface="Chaparral Pro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2"/>
          <c:order val="0"/>
          <c:tx>
            <c:v>PRODUTTORI</c:v>
          </c:tx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haparral Pro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Foglio1!$A$133:$A$137</c:f>
              <c:strCache>
                <c:ptCount val="5"/>
                <c:pt idx="0">
                  <c:v>EST</c:v>
                </c:pt>
                <c:pt idx="1">
                  <c:v>INT</c:v>
                </c:pt>
                <c:pt idx="2">
                  <c:v>LOG</c:v>
                </c:pt>
                <c:pt idx="3">
                  <c:v>PACK</c:v>
                </c:pt>
                <c:pt idx="4">
                  <c:v>PROD</c:v>
                </c:pt>
              </c:strCache>
            </c:strRef>
          </c:cat>
          <c:val>
            <c:numRef>
              <c:f>Foglio1!$D$133:$D$137</c:f>
              <c:numCache>
                <c:formatCode>0.0</c:formatCode>
                <c:ptCount val="5"/>
                <c:pt idx="0">
                  <c:v>51.136363636363633</c:v>
                </c:pt>
                <c:pt idx="1">
                  <c:v>62.250000000000007</c:v>
                </c:pt>
                <c:pt idx="2">
                  <c:v>34.883720930232556</c:v>
                </c:pt>
                <c:pt idx="3">
                  <c:v>57.286432160804026</c:v>
                </c:pt>
                <c:pt idx="4">
                  <c:v>58.962264150943398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B5-428D-99CB-29539DEFA9E6}"/>
            </c:ext>
          </c:extLst>
        </c:ser>
        <c:ser>
          <c:idx val="4"/>
          <c:order val="1"/>
          <c:tx>
            <c:v>DISTRIBUTORI</c:v>
          </c:tx>
          <c:spPr>
            <a:pattFill prst="narHorz">
              <a:fgClr>
                <a:srgbClr val="C0000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haparral Pro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Foglio1!$A$133:$A$137</c:f>
              <c:strCache>
                <c:ptCount val="5"/>
                <c:pt idx="0">
                  <c:v>EST</c:v>
                </c:pt>
                <c:pt idx="1">
                  <c:v>INT</c:v>
                </c:pt>
                <c:pt idx="2">
                  <c:v>LOG</c:v>
                </c:pt>
                <c:pt idx="3">
                  <c:v>PACK</c:v>
                </c:pt>
                <c:pt idx="4">
                  <c:v>PROD</c:v>
                </c:pt>
              </c:strCache>
            </c:strRef>
          </c:cat>
          <c:val>
            <c:numRef>
              <c:f>Foglio1!$F$133:$F$137</c:f>
              <c:numCache>
                <c:formatCode>0.0</c:formatCode>
                <c:ptCount val="5"/>
                <c:pt idx="0">
                  <c:v>41.558441558441558</c:v>
                </c:pt>
                <c:pt idx="1">
                  <c:v>22.75</c:v>
                </c:pt>
                <c:pt idx="2">
                  <c:v>23.255813953488371</c:v>
                </c:pt>
                <c:pt idx="3">
                  <c:v>17.587939698492463</c:v>
                </c:pt>
                <c:pt idx="4">
                  <c:v>28.30188679245283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B5-428D-99CB-29539DEFA9E6}"/>
            </c:ext>
          </c:extLst>
        </c:ser>
        <c:ser>
          <c:idx val="6"/>
          <c:order val="2"/>
          <c:tx>
            <c:v>FORNITORI</c:v>
          </c:tx>
          <c:spPr>
            <a:pattFill prst="narHorz">
              <a:fgClr>
                <a:schemeClr val="accent1">
                  <a:lumMod val="60000"/>
                </a:schemeClr>
              </a:fgClr>
              <a:bgClr>
                <a:schemeClr val="accent1">
                  <a:lumMod val="60000"/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>
                  <a:lumMod val="60000"/>
                </a:schemeClr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Chaparral Pro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Foglio1!$A$133:$A$137</c:f>
              <c:strCache>
                <c:ptCount val="5"/>
                <c:pt idx="0">
                  <c:v>EST</c:v>
                </c:pt>
                <c:pt idx="1">
                  <c:v>INT</c:v>
                </c:pt>
                <c:pt idx="2">
                  <c:v>LOG</c:v>
                </c:pt>
                <c:pt idx="3">
                  <c:v>PACK</c:v>
                </c:pt>
                <c:pt idx="4">
                  <c:v>PROD</c:v>
                </c:pt>
              </c:strCache>
            </c:strRef>
          </c:cat>
          <c:val>
            <c:numRef>
              <c:f>Foglio1!$H$133:$H$137</c:f>
              <c:numCache>
                <c:formatCode>0.0</c:formatCode>
                <c:ptCount val="5"/>
                <c:pt idx="0">
                  <c:v>9.2532467532467528</c:v>
                </c:pt>
                <c:pt idx="1">
                  <c:v>16</c:v>
                </c:pt>
                <c:pt idx="2">
                  <c:v>50</c:v>
                </c:pt>
                <c:pt idx="3">
                  <c:v>28.643216080402013</c:v>
                </c:pt>
                <c:pt idx="4">
                  <c:v>15.566037735849056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B5-428D-99CB-29539DEFA9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overlap val="100"/>
        <c:axId val="1077217007"/>
        <c:axId val="1"/>
      </c:barChart>
      <c:catAx>
        <c:axId val="107721700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haparral Pro"/>
                <a:ea typeface="+mn-ea"/>
                <a:cs typeface="+mn-cs"/>
              </a:defRPr>
            </a:pPr>
            <a:endParaRPr lang="it-IT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0772170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haparral Pro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haparral Pro"/>
        </a:defRPr>
      </a:pPr>
      <a:endParaRPr lang="it-I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cap="none" spc="150" baseline="0">
                <a:solidFill>
                  <a:srgbClr val="13588B"/>
                </a:solidFill>
                <a:latin typeface="Chaparral Pro"/>
                <a:ea typeface="+mn-ea"/>
                <a:cs typeface="+mn-cs"/>
              </a:defRPr>
            </a:pPr>
            <a:r>
              <a:rPr lang="en-US" sz="2400" b="0" cap="none" dirty="0" err="1">
                <a:solidFill>
                  <a:srgbClr val="13588B"/>
                </a:solidFill>
                <a:latin typeface="Calibri" panose="020F0502020204030204" pitchFamily="34" charset="0"/>
              </a:rPr>
              <a:t>Articoli</a:t>
            </a:r>
            <a:r>
              <a:rPr lang="en-US" sz="2400" b="0" cap="none" dirty="0">
                <a:solidFill>
                  <a:srgbClr val="13588B"/>
                </a:solidFill>
                <a:latin typeface="Calibri" panose="020F0502020204030204" pitchFamily="34" charset="0"/>
              </a:rPr>
              <a:t> per </a:t>
            </a:r>
            <a:r>
              <a:rPr lang="en-US" sz="2400" b="0" cap="none" dirty="0" err="1">
                <a:solidFill>
                  <a:srgbClr val="13588B"/>
                </a:solidFill>
                <a:latin typeface="Calibri" panose="020F0502020204030204" pitchFamily="34" charset="0"/>
              </a:rPr>
              <a:t>Impatto</a:t>
            </a:r>
            <a:endParaRPr lang="en-US" sz="2400" b="0" cap="none" dirty="0">
              <a:solidFill>
                <a:srgbClr val="13588B"/>
              </a:solidFill>
              <a:latin typeface="Calibri" panose="020F050202020403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cap="none" spc="150" baseline="0">
              <a:solidFill>
                <a:srgbClr val="13588B"/>
              </a:solidFill>
              <a:latin typeface="Chaparral Pro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1.7605664865268145E-2"/>
          <c:y val="0.20735456546696593"/>
          <c:w val="0.96478867026946369"/>
          <c:h val="0.7052888544459784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SOCIALE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haparral Pro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% TOTALE</c:v>
                </c:pt>
                <c:pt idx="1">
                  <c:v>% PRODUTTORI</c:v>
                </c:pt>
                <c:pt idx="2">
                  <c:v>% DISTRIBUTORI</c:v>
                </c:pt>
                <c:pt idx="3">
                  <c:v>% FORNITORI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39.4</c:v>
                </c:pt>
                <c:pt idx="1">
                  <c:v>37.299999999999997</c:v>
                </c:pt>
                <c:pt idx="2">
                  <c:v>49.6</c:v>
                </c:pt>
                <c:pt idx="3">
                  <c:v>26.2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83-490A-9F1A-8D80FB5B319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AMBIENTALE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haparral Pro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% TOTALE</c:v>
                </c:pt>
                <c:pt idx="1">
                  <c:v>% PRODUTTORI</c:v>
                </c:pt>
                <c:pt idx="2">
                  <c:v>% DISTRIBUTORI</c:v>
                </c:pt>
                <c:pt idx="3">
                  <c:v>% FORNITORI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41.1</c:v>
                </c:pt>
                <c:pt idx="1">
                  <c:v>45.3</c:v>
                </c:pt>
                <c:pt idx="2">
                  <c:v>28.2</c:v>
                </c:pt>
                <c:pt idx="3">
                  <c:v>51.5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83-490A-9F1A-8D80FB5B319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ECONOMICO</c:v>
                </c:pt>
              </c:strCache>
            </c:strRef>
          </c:tx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haparral Pro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% TOTALE</c:v>
                </c:pt>
                <c:pt idx="1">
                  <c:v>% PRODUTTORI</c:v>
                </c:pt>
                <c:pt idx="2">
                  <c:v>% DISTRIBUTORI</c:v>
                </c:pt>
                <c:pt idx="3">
                  <c:v>% FORNITORI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19.5</c:v>
                </c:pt>
                <c:pt idx="1">
                  <c:v>17.399999999999999</c:v>
                </c:pt>
                <c:pt idx="2">
                  <c:v>22.2</c:v>
                </c:pt>
                <c:pt idx="3">
                  <c:v>22.3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883-490A-9F1A-8D80FB5B31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25455359"/>
        <c:axId val="1329686751"/>
      </c:barChart>
      <c:catAx>
        <c:axId val="13254553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haparral Pro"/>
                <a:ea typeface="+mn-ea"/>
                <a:cs typeface="+mn-cs"/>
              </a:defRPr>
            </a:pPr>
            <a:endParaRPr lang="it-IT"/>
          </a:p>
        </c:txPr>
        <c:crossAx val="1329686751"/>
        <c:crosses val="autoZero"/>
        <c:auto val="1"/>
        <c:lblAlgn val="ctr"/>
        <c:lblOffset val="100"/>
        <c:noMultiLvlLbl val="0"/>
      </c:catAx>
      <c:valAx>
        <c:axId val="1329686751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3254553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haparral Pro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haparral Pro"/>
        </a:defRPr>
      </a:pPr>
      <a:endParaRPr lang="it-I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13588B"/>
                </a:solidFill>
                <a:latin typeface="Chaparral Pro"/>
                <a:ea typeface="+mn-ea"/>
                <a:cs typeface="+mn-cs"/>
              </a:defRPr>
            </a:pPr>
            <a:r>
              <a:rPr lang="en-US" sz="2400" b="0" dirty="0" err="1">
                <a:solidFill>
                  <a:srgbClr val="13588B"/>
                </a:solidFill>
                <a:latin typeface="Calibri" panose="020F0502020204030204" pitchFamily="34" charset="0"/>
              </a:rPr>
              <a:t>Ripartizione</a:t>
            </a:r>
            <a:r>
              <a:rPr lang="en-US" sz="2400" b="0" dirty="0">
                <a:solidFill>
                  <a:srgbClr val="13588B"/>
                </a:solidFill>
                <a:latin typeface="Calibri" panose="020F0502020204030204" pitchFamily="34" charset="0"/>
              </a:rPr>
              <a:t> per </a:t>
            </a:r>
            <a:r>
              <a:rPr lang="en-US" sz="2400" b="0" dirty="0" err="1">
                <a:solidFill>
                  <a:srgbClr val="13588B"/>
                </a:solidFill>
                <a:latin typeface="Calibri" panose="020F0502020204030204" pitchFamily="34" charset="0"/>
              </a:rPr>
              <a:t>Impatto</a:t>
            </a:r>
            <a:r>
              <a:rPr lang="en-US" sz="2400" b="0" dirty="0">
                <a:solidFill>
                  <a:srgbClr val="13588B"/>
                </a:solidFill>
                <a:latin typeface="Calibri" panose="020F0502020204030204" pitchFamily="34" charset="0"/>
              </a:rPr>
              <a:t> </a:t>
            </a:r>
            <a:r>
              <a:rPr lang="en-US" sz="2400" b="0" dirty="0" err="1">
                <a:solidFill>
                  <a:srgbClr val="13588B"/>
                </a:solidFill>
                <a:latin typeface="Calibri" panose="020F0502020204030204" pitchFamily="34" charset="0"/>
              </a:rPr>
              <a:t>nel</a:t>
            </a:r>
            <a:r>
              <a:rPr lang="en-US" sz="2400" b="0" baseline="0" dirty="0">
                <a:solidFill>
                  <a:srgbClr val="13588B"/>
                </a:solidFill>
                <a:latin typeface="Calibri" panose="020F0502020204030204" pitchFamily="34" charset="0"/>
              </a:rPr>
              <a:t> Tempo in %</a:t>
            </a:r>
            <a:endParaRPr lang="en-US" sz="2400" b="0" dirty="0">
              <a:solidFill>
                <a:srgbClr val="13588B"/>
              </a:solidFill>
              <a:latin typeface="Calibri" panose="020F050202020403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rgbClr val="13588B"/>
              </a:solidFill>
              <a:latin typeface="Chaparral Pro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Foglio1!$B$83</c:f>
              <c:strCache>
                <c:ptCount val="1"/>
                <c:pt idx="0">
                  <c:v>IMPATTO SOCIALE 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noFill/>
              <a:ln>
                <a:noFill/>
              </a:ln>
              <a:effectLst/>
            </c:spPr>
          </c:marker>
          <c:dLbls>
            <c:dLbl>
              <c:idx val="3"/>
              <c:layout>
                <c:manualLayout>
                  <c:x val="-3.5174709270029532E-2"/>
                  <c:y val="2.2564585017071131E-2"/>
                </c:manualLayout>
              </c:layout>
              <c:tx>
                <c:rich>
                  <a:bodyPr/>
                  <a:lstStyle/>
                  <a:p>
                    <a:fld id="{4F87CA73-16FF-475B-B159-6C3816E89C67}" type="VALUE">
                      <a:rPr lang="en-US">
                        <a:latin typeface="Calibri" panose="020F0502020204030204" pitchFamily="34" charset="0"/>
                      </a:rPr>
                      <a:pPr/>
                      <a:t>[VALORE]</a:t>
                    </a:fld>
                    <a:endParaRPr lang="it-IT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A2D6-4655-9621-D540DFE3CFC8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accent1"/>
                    </a:solidFill>
                    <a:latin typeface="Chaparral Pro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Foglio1!$C$82:$F$82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Foglio1!$C$83:$F$83</c:f>
              <c:numCache>
                <c:formatCode>General</c:formatCode>
                <c:ptCount val="4"/>
                <c:pt idx="0">
                  <c:v>32.799999999999997</c:v>
                </c:pt>
                <c:pt idx="1">
                  <c:v>35.4</c:v>
                </c:pt>
                <c:pt idx="2">
                  <c:v>37.200000000000003</c:v>
                </c:pt>
                <c:pt idx="3">
                  <c:v>39.4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2D6-4655-9621-D540DFE3CFC8}"/>
            </c:ext>
          </c:extLst>
        </c:ser>
        <c:ser>
          <c:idx val="1"/>
          <c:order val="1"/>
          <c:tx>
            <c:strRef>
              <c:f>Foglio1!$B$84</c:f>
              <c:strCache>
                <c:ptCount val="1"/>
                <c:pt idx="0">
                  <c:v>IMPATTO AMBIENTALE 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noFill/>
              <a:ln>
                <a:noFill/>
              </a:ln>
              <a:effectLst/>
            </c:spPr>
          </c:marker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accent2"/>
                    </a:solidFill>
                    <a:latin typeface="Chaparral Pro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Foglio1!$C$82:$F$82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Foglio1!$C$84:$F$84</c:f>
              <c:numCache>
                <c:formatCode>General</c:formatCode>
                <c:ptCount val="4"/>
                <c:pt idx="0">
                  <c:v>47.1</c:v>
                </c:pt>
                <c:pt idx="1">
                  <c:v>45.2</c:v>
                </c:pt>
                <c:pt idx="2">
                  <c:v>42.7</c:v>
                </c:pt>
                <c:pt idx="3">
                  <c:v>41.1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2D6-4655-9621-D540DFE3CFC8}"/>
            </c:ext>
          </c:extLst>
        </c:ser>
        <c:ser>
          <c:idx val="2"/>
          <c:order val="2"/>
          <c:tx>
            <c:strRef>
              <c:f>Foglio1!$B$85</c:f>
              <c:strCache>
                <c:ptCount val="1"/>
                <c:pt idx="0">
                  <c:v>IMPATTO ECONOMICO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17"/>
            <c:spPr>
              <a:noFill/>
              <a:ln>
                <a:noFill/>
              </a:ln>
              <a:effectLst/>
            </c:spPr>
          </c:marker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accent3"/>
                    </a:solidFill>
                    <a:latin typeface="Chaparral Pro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Foglio1!$C$82:$F$82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Foglio1!$C$85:$F$85</c:f>
              <c:numCache>
                <c:formatCode>General</c:formatCode>
                <c:ptCount val="4"/>
                <c:pt idx="0">
                  <c:v>20.100000000000001</c:v>
                </c:pt>
                <c:pt idx="1">
                  <c:v>19.3</c:v>
                </c:pt>
                <c:pt idx="2">
                  <c:v>20.100000000000001</c:v>
                </c:pt>
                <c:pt idx="3">
                  <c:v>19.5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2D6-4655-9621-D540DFE3CFC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7324288"/>
        <c:axId val="77325824"/>
      </c:lineChart>
      <c:catAx>
        <c:axId val="77324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Chaparral Pro"/>
                <a:ea typeface="+mn-ea"/>
                <a:cs typeface="+mn-cs"/>
              </a:defRPr>
            </a:pPr>
            <a:endParaRPr lang="it-IT"/>
          </a:p>
        </c:txPr>
        <c:crossAx val="77325824"/>
        <c:crosses val="autoZero"/>
        <c:auto val="1"/>
        <c:lblAlgn val="ctr"/>
        <c:lblOffset val="100"/>
        <c:noMultiLvlLbl val="0"/>
      </c:catAx>
      <c:valAx>
        <c:axId val="773258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7324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Chaparral Pro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latin typeface="Chaparral Pro"/>
        </a:defRPr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</p:spPr>
        <p:txBody>
          <a:bodyPr lIns="99048" tIns="49524" rIns="99048" bIns="49524"/>
          <a:lstStyle/>
          <a:p>
            <a:pPr lvl="0"/>
            <a:endParaRPr dirty="0"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xfrm>
            <a:off x="946574" y="4861441"/>
            <a:ext cx="5206153" cy="4605576"/>
          </a:xfrm>
          <a:prstGeom prst="rect">
            <a:avLst/>
          </a:prstGeom>
        </p:spPr>
        <p:txBody>
          <a:bodyPr lIns="99048" tIns="49524" rIns="99048" bIns="49524"/>
          <a:lstStyle/>
          <a:p>
            <a:pPr lvl="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9993685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" panose="020B0604020202020204" pitchFamily="34" charset="0"/>
        <a:ea typeface="+mj-ea"/>
        <a:cs typeface="Helvetica" panose="020B0604020202020204" pitchFamily="34" charset="0"/>
        <a:sym typeface="Helvetica Neue"/>
      </a:defRPr>
    </a:lvl1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3407701" y="1844676"/>
            <a:ext cx="78699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3407701" y="3886200"/>
            <a:ext cx="69555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Corpo livello uno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Corpo livello due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Corpo livello tre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Corpo livello quattro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Livello 5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3791745" y="92077"/>
            <a:ext cx="7790657" cy="15081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xfrm>
            <a:off x="3791745" y="1600200"/>
            <a:ext cx="7790657" cy="5257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Corpo livello uno</a:t>
            </a:r>
          </a:p>
          <a:p>
            <a:pPr lvl="1">
              <a:defRPr sz="1800"/>
            </a:pPr>
            <a:r>
              <a:rPr sz="3200"/>
              <a:t>Corpo livello due</a:t>
            </a:r>
          </a:p>
          <a:p>
            <a:pPr lvl="2">
              <a:defRPr sz="1800"/>
            </a:pPr>
            <a:r>
              <a:rPr sz="3200"/>
              <a:t>Corpo livello tre</a:t>
            </a:r>
          </a:p>
          <a:p>
            <a:pPr lvl="3">
              <a:defRPr sz="1800"/>
            </a:pPr>
            <a:r>
              <a:rPr sz="3200"/>
              <a:t>Corpo livello quattro</a:t>
            </a:r>
          </a:p>
          <a:p>
            <a:pPr lvl="4">
              <a:defRPr sz="1800"/>
            </a:pPr>
            <a:r>
              <a:rPr sz="3200"/>
              <a:t>Livello 5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Corpo livello uno</a:t>
            </a:r>
          </a:p>
          <a:p>
            <a:pPr lvl="1">
              <a:defRPr sz="1800"/>
            </a:pPr>
            <a:r>
              <a:rPr sz="3200"/>
              <a:t>Corpo livello due</a:t>
            </a:r>
          </a:p>
          <a:p>
            <a:pPr lvl="2">
              <a:defRPr sz="1800"/>
            </a:pPr>
            <a:r>
              <a:rPr sz="3200"/>
              <a:t>Corpo livello tre</a:t>
            </a:r>
          </a:p>
          <a:p>
            <a:pPr lvl="3">
              <a:defRPr sz="1800"/>
            </a:pPr>
            <a:r>
              <a:rPr sz="3200"/>
              <a:t>Corpo livello quattro</a:t>
            </a:r>
          </a:p>
          <a:p>
            <a:pPr lvl="4">
              <a:defRPr sz="1800"/>
            </a:pPr>
            <a:r>
              <a:rPr sz="3200"/>
              <a:t>Livello 5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‹N›</a:t>
            </a:fld>
            <a:endParaRPr/>
          </a:p>
        </p:txBody>
      </p:sp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xfrm>
            <a:off x="3599722" y="1844676"/>
            <a:ext cx="7677879" cy="20415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>
              <a:defRPr sz="1800"/>
            </a:pPr>
            <a:r>
              <a:rPr sz="1200"/>
              <a:t>Titolo Testo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idx="1"/>
          </p:nvPr>
        </p:nvSpPr>
        <p:spPr>
          <a:xfrm>
            <a:off x="3599722" y="3886200"/>
            <a:ext cx="6763479" cy="2971800"/>
          </a:xfrm>
          <a:prstGeom prst="rect">
            <a:avLst/>
          </a:prstGeom>
        </p:spPr>
        <p:txBody>
          <a:bodyPr/>
          <a:lstStyle>
            <a:lvl1pPr>
              <a:spcBef>
                <a:spcPts val="200"/>
              </a:spcBef>
              <a:defRPr sz="1200"/>
            </a:lvl1pPr>
            <a:lvl2pPr marL="742950" indent="-285750">
              <a:spcBef>
                <a:spcPts val="200"/>
              </a:spcBef>
              <a:defRPr sz="1200"/>
            </a:lvl2pPr>
            <a:lvl3pPr marL="1143000" indent="-228600">
              <a:spcBef>
                <a:spcPts val="200"/>
              </a:spcBef>
              <a:defRPr sz="1200"/>
            </a:lvl3pPr>
            <a:lvl4pPr marL="1600200" indent="-228600">
              <a:spcBef>
                <a:spcPts val="200"/>
              </a:spcBef>
              <a:defRPr sz="1200"/>
            </a:lvl4pPr>
            <a:lvl5pPr marL="2057400" indent="-228600">
              <a:spcBef>
                <a:spcPts val="200"/>
              </a:spcBef>
              <a:defRPr sz="1200"/>
            </a:lvl5pPr>
          </a:lstStyle>
          <a:p>
            <a:pPr lvl="0">
              <a:defRPr sz="1800"/>
            </a:pPr>
            <a:r>
              <a:rPr sz="1200"/>
              <a:t>Corpo livello uno</a:t>
            </a:r>
          </a:p>
          <a:p>
            <a:pPr lvl="1">
              <a:defRPr sz="1800"/>
            </a:pPr>
            <a:r>
              <a:rPr sz="1200"/>
              <a:t>Corpo livello due</a:t>
            </a:r>
          </a:p>
          <a:p>
            <a:pPr lvl="2">
              <a:defRPr sz="1800"/>
            </a:pPr>
            <a:r>
              <a:rPr sz="1200"/>
              <a:t>Corpo livello tre</a:t>
            </a:r>
          </a:p>
          <a:p>
            <a:pPr lvl="3">
              <a:defRPr sz="1800"/>
            </a:pPr>
            <a:r>
              <a:rPr sz="1200"/>
              <a:t>Corpo livello quattro</a:t>
            </a:r>
          </a:p>
          <a:p>
            <a:pPr lvl="4">
              <a:defRPr sz="1800"/>
            </a:pPr>
            <a:r>
              <a:rPr sz="1200"/>
              <a:t>Livello 5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xfrm>
            <a:off x="3791745" y="92077"/>
            <a:ext cx="7790657" cy="15081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3791745" y="1600200"/>
            <a:ext cx="7790657" cy="5257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Corpo livello uno</a:t>
            </a:r>
          </a:p>
          <a:p>
            <a:pPr lvl="1">
              <a:defRPr sz="1800"/>
            </a:pPr>
            <a:r>
              <a:rPr sz="3200"/>
              <a:t>Corpo livello due</a:t>
            </a:r>
          </a:p>
          <a:p>
            <a:pPr lvl="2">
              <a:defRPr sz="1800"/>
            </a:pPr>
            <a:r>
              <a:rPr sz="3200"/>
              <a:t>Corpo livello tre</a:t>
            </a:r>
          </a:p>
          <a:p>
            <a:pPr lvl="3">
              <a:defRPr sz="1800"/>
            </a:pPr>
            <a:r>
              <a:rPr sz="3200"/>
              <a:t>Corpo livello quattro</a:t>
            </a:r>
          </a:p>
          <a:p>
            <a:pPr lvl="4">
              <a:defRPr sz="1800"/>
            </a:pPr>
            <a:r>
              <a:rPr sz="3200"/>
              <a:t>Livello 5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3599721" y="4406901"/>
            <a:ext cx="7726563" cy="1362075"/>
          </a:xfrm>
          <a:prstGeom prst="rect">
            <a:avLst/>
          </a:prstGeom>
        </p:spPr>
        <p:txBody>
          <a:bodyPr anchor="t"/>
          <a:lstStyle>
            <a:lvl1pPr>
              <a:defRPr sz="4000" b="1" cap="all"/>
            </a:lvl1pPr>
          </a:lstStyle>
          <a:p>
            <a:pPr lvl="0">
              <a:defRPr sz="1800" b="0" cap="none"/>
            </a:pPr>
            <a:r>
              <a:rPr sz="4000" b="1" cap="all"/>
              <a:t>Titolo Testo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3599721" y="2906713"/>
            <a:ext cx="7726563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Corpo livello uno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Corpo livello due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Corpo livello tre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Corpo livello quattro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Livello 5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3791745" y="92077"/>
            <a:ext cx="7790657" cy="15081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4800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Corpo livello uno</a:t>
            </a:r>
          </a:p>
          <a:p>
            <a:pPr lvl="1">
              <a:defRPr sz="1800"/>
            </a:pPr>
            <a:r>
              <a:rPr sz="2800"/>
              <a:t>Corpo livello due</a:t>
            </a:r>
          </a:p>
          <a:p>
            <a:pPr lvl="2">
              <a:defRPr sz="1800"/>
            </a:pPr>
            <a:r>
              <a:rPr sz="2800"/>
              <a:t>Corpo livello tre</a:t>
            </a:r>
          </a:p>
          <a:p>
            <a:pPr lvl="3">
              <a:defRPr sz="1800"/>
            </a:pPr>
            <a:r>
              <a:rPr sz="2800"/>
              <a:t>Corpo livello quattro</a:t>
            </a:r>
          </a:p>
          <a:p>
            <a:pPr lvl="4">
              <a:defRPr sz="1800"/>
            </a:pPr>
            <a:r>
              <a:rPr sz="2800"/>
              <a:t>Livello 5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3791745" y="256810"/>
            <a:ext cx="7790657" cy="117865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609600" y="1435466"/>
            <a:ext cx="5386917" cy="73941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pPr lvl="0">
              <a:defRPr sz="1800" b="0"/>
            </a:pPr>
            <a:r>
              <a:rPr sz="2400" b="1"/>
              <a:t>Corpo livello uno</a:t>
            </a:r>
          </a:p>
          <a:p>
            <a:pPr lvl="1">
              <a:defRPr sz="1800" b="0"/>
            </a:pPr>
            <a:r>
              <a:rPr sz="2400" b="1"/>
              <a:t>Corpo livello due</a:t>
            </a:r>
          </a:p>
          <a:p>
            <a:pPr lvl="2">
              <a:defRPr sz="1800" b="0"/>
            </a:pPr>
            <a:r>
              <a:rPr sz="2400" b="1"/>
              <a:t>Corpo livello tre</a:t>
            </a:r>
          </a:p>
          <a:p>
            <a:pPr lvl="3">
              <a:defRPr sz="1800" b="0"/>
            </a:pPr>
            <a:r>
              <a:rPr sz="2400" b="1"/>
              <a:t>Corpo livello quattro</a:t>
            </a:r>
          </a:p>
          <a:p>
            <a:pPr lvl="4">
              <a:defRPr sz="1800" b="0"/>
            </a:pPr>
            <a:r>
              <a:rPr sz="2400" b="1"/>
              <a:t>Livello 5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3791745" y="92077"/>
            <a:ext cx="7790657" cy="15081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609600" y="0"/>
            <a:ext cx="4011085" cy="1435100"/>
          </a:xfrm>
          <a:prstGeom prst="rect">
            <a:avLst/>
          </a:prstGeom>
        </p:spPr>
        <p:txBody>
          <a:bodyPr anchor="b"/>
          <a:lstStyle>
            <a:lvl1pPr>
              <a:defRPr sz="2000" b="1"/>
            </a:lvl1pPr>
          </a:lstStyle>
          <a:p>
            <a:pPr lvl="0">
              <a:defRPr sz="1800" b="0"/>
            </a:pPr>
            <a:r>
              <a:rPr sz="2000" b="1"/>
              <a:t>Titolo Testo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4766733" y="273050"/>
            <a:ext cx="6815667" cy="658495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Corpo livello uno</a:t>
            </a:r>
          </a:p>
          <a:p>
            <a:pPr lvl="1">
              <a:defRPr sz="1800"/>
            </a:pPr>
            <a:r>
              <a:rPr sz="3200"/>
              <a:t>Corpo livello due</a:t>
            </a:r>
          </a:p>
          <a:p>
            <a:pPr lvl="2">
              <a:defRPr sz="1800"/>
            </a:pPr>
            <a:r>
              <a:rPr sz="3200"/>
              <a:t>Corpo livello tre</a:t>
            </a:r>
          </a:p>
          <a:p>
            <a:pPr lvl="3">
              <a:defRPr sz="1800"/>
            </a:pPr>
            <a:r>
              <a:rPr sz="3200"/>
              <a:t>Corpo livello quattro</a:t>
            </a:r>
          </a:p>
          <a:p>
            <a:pPr lvl="4">
              <a:defRPr sz="1800"/>
            </a:pPr>
            <a:r>
              <a:rPr sz="3200"/>
              <a:t>Livello 5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3791745" y="4800600"/>
            <a:ext cx="7315201" cy="566738"/>
          </a:xfrm>
          <a:prstGeom prst="rect">
            <a:avLst/>
          </a:prstGeom>
        </p:spPr>
        <p:txBody>
          <a:bodyPr anchor="b"/>
          <a:lstStyle>
            <a:lvl1pPr>
              <a:defRPr sz="2000" b="1"/>
            </a:lvl1pPr>
          </a:lstStyle>
          <a:p>
            <a:pPr lvl="0">
              <a:defRPr sz="1800" b="0"/>
            </a:pPr>
            <a:r>
              <a:rPr sz="2000" b="1"/>
              <a:t>Titolo Testo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3791745" y="5367338"/>
            <a:ext cx="73152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 lvl="0">
              <a:defRPr sz="1800"/>
            </a:pPr>
            <a:r>
              <a:rPr sz="1400"/>
              <a:t>Corpo livello uno</a:t>
            </a:r>
          </a:p>
          <a:p>
            <a:pPr lvl="1">
              <a:defRPr sz="1800"/>
            </a:pPr>
            <a:r>
              <a:rPr sz="1400"/>
              <a:t>Corpo livello due</a:t>
            </a:r>
          </a:p>
          <a:p>
            <a:pPr lvl="2">
              <a:defRPr sz="1800"/>
            </a:pPr>
            <a:r>
              <a:rPr sz="1400"/>
              <a:t>Corpo livello tre</a:t>
            </a:r>
          </a:p>
          <a:p>
            <a:pPr lvl="3">
              <a:defRPr sz="1800"/>
            </a:pPr>
            <a:r>
              <a:rPr sz="1400"/>
              <a:t>Corpo livello quattro</a:t>
            </a:r>
          </a:p>
          <a:p>
            <a:pPr lvl="4">
              <a:defRPr sz="1800"/>
            </a:pPr>
            <a:r>
              <a:rPr sz="1400"/>
              <a:t>Livello 5</a:t>
            </a:r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8839200" y="0"/>
            <a:ext cx="2743200" cy="6400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09600" y="274639"/>
            <a:ext cx="8026400" cy="6583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lvl="0">
              <a:defRPr sz="1800"/>
            </a:pPr>
            <a:r>
              <a:rPr sz="3200"/>
              <a:t>Corpo livello uno</a:t>
            </a:r>
          </a:p>
          <a:p>
            <a:pPr lvl="1">
              <a:defRPr sz="1800"/>
            </a:pPr>
            <a:r>
              <a:rPr sz="3200"/>
              <a:t>Corpo livello due</a:t>
            </a:r>
          </a:p>
          <a:p>
            <a:pPr lvl="2">
              <a:defRPr sz="1800"/>
            </a:pPr>
            <a:r>
              <a:rPr sz="3200"/>
              <a:t>Corpo livello tre</a:t>
            </a:r>
          </a:p>
          <a:p>
            <a:pPr lvl="3">
              <a:defRPr sz="1800"/>
            </a:pPr>
            <a:r>
              <a:rPr sz="3200"/>
              <a:t>Corpo livello quattro</a:t>
            </a:r>
          </a:p>
          <a:p>
            <a:pPr lvl="4">
              <a:defRPr sz="1800"/>
            </a:pPr>
            <a:r>
              <a:rPr sz="3200"/>
              <a:t>Livello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737600" y="6400414"/>
            <a:ext cx="2844800" cy="276999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/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>
        <a:defRPr sz="4400">
          <a:latin typeface="Calibri"/>
          <a:ea typeface="Calibri"/>
          <a:cs typeface="Calibri"/>
          <a:sym typeface="Calibri"/>
        </a:defRPr>
      </a:lvl1pPr>
      <a:lvl2pPr>
        <a:defRPr sz="4400">
          <a:latin typeface="Calibri"/>
          <a:ea typeface="Calibri"/>
          <a:cs typeface="Calibri"/>
          <a:sym typeface="Calibri"/>
        </a:defRPr>
      </a:lvl2pPr>
      <a:lvl3pPr>
        <a:defRPr sz="4400">
          <a:latin typeface="Calibri"/>
          <a:ea typeface="Calibri"/>
          <a:cs typeface="Calibri"/>
          <a:sym typeface="Calibri"/>
        </a:defRPr>
      </a:lvl3pPr>
      <a:lvl4pPr>
        <a:defRPr sz="4400">
          <a:latin typeface="Calibri"/>
          <a:ea typeface="Calibri"/>
          <a:cs typeface="Calibri"/>
          <a:sym typeface="Calibri"/>
        </a:defRPr>
      </a:lvl4pPr>
      <a:lvl5pPr>
        <a:defRPr sz="4400">
          <a:latin typeface="Calibri"/>
          <a:ea typeface="Calibri"/>
          <a:cs typeface="Calibri"/>
          <a:sym typeface="Calibri"/>
        </a:defRPr>
      </a:lvl5pPr>
      <a:lvl6pPr>
        <a:defRPr sz="4400">
          <a:latin typeface="Calibri"/>
          <a:ea typeface="Calibri"/>
          <a:cs typeface="Calibri"/>
          <a:sym typeface="Calibri"/>
        </a:defRPr>
      </a:lvl6pPr>
      <a:lvl7pPr>
        <a:defRPr sz="4400">
          <a:latin typeface="Calibri"/>
          <a:ea typeface="Calibri"/>
          <a:cs typeface="Calibri"/>
          <a:sym typeface="Calibri"/>
        </a:defRPr>
      </a:lvl7pPr>
      <a:lvl8pPr>
        <a:defRPr sz="4400">
          <a:latin typeface="Calibri"/>
          <a:ea typeface="Calibri"/>
          <a:cs typeface="Calibri"/>
          <a:sym typeface="Calibri"/>
        </a:defRPr>
      </a:lvl8pPr>
      <a:lvl9pPr>
        <a:defRPr sz="4400">
          <a:latin typeface="Calibri"/>
          <a:ea typeface="Calibri"/>
          <a:cs typeface="Calibri"/>
          <a:sym typeface="Calibri"/>
        </a:defRPr>
      </a:lvl9pPr>
    </p:titleStyle>
    <p:bodyStyle>
      <a:lvl1pPr marL="342900" indent="-3429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1pPr>
      <a:lvl2pPr marL="783771" indent="-326571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2pPr>
      <a:lvl3pPr marL="1219200" indent="-3048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3pPr>
      <a:lvl4pPr marL="1737360" indent="-365760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4pPr>
      <a:lvl5pPr marL="2194560" indent="-365760">
        <a:spcBef>
          <a:spcPts val="700"/>
        </a:spcBef>
        <a:buSzPct val="100000"/>
        <a:buFont typeface="Arial"/>
        <a:buChar char="»"/>
        <a:defRPr sz="3200">
          <a:latin typeface="Calibri"/>
          <a:ea typeface="Calibri"/>
          <a:cs typeface="Calibri"/>
          <a:sym typeface="Calibri"/>
        </a:defRPr>
      </a:lvl5pPr>
      <a:lvl6pPr marL="2651760" indent="-36576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6pPr>
      <a:lvl7pPr marL="3108960" indent="-36576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7pPr>
      <a:lvl8pPr marL="3566159" indent="-365759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8pPr>
      <a:lvl9pPr marL="4023359" indent="-365759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2207569" y="3579633"/>
            <a:ext cx="7772401" cy="1728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algn="ctr" defTabSz="229361">
              <a:defRPr sz="3800" b="1">
                <a:solidFill>
                  <a:srgbClr val="10482F"/>
                </a:solidFill>
                <a:latin typeface="Chaparral Pro"/>
                <a:ea typeface="Chaparral Pro"/>
                <a:cs typeface="Chaparral Pro"/>
                <a:sym typeface="Chaparral Pro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it-IT" sz="3200" dirty="0">
                <a:latin typeface="Calibri" panose="020F0502020204030204" pitchFamily="34" charset="0"/>
                <a:cs typeface="Calibri" panose="020F0502020204030204" pitchFamily="34" charset="0"/>
              </a:rPr>
              <a:t>GREEN RETAIL FORUM 2020 </a:t>
            </a:r>
          </a:p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- Osservatorio La sostenibilità nel Largo Consumo - 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3518" y="254675"/>
            <a:ext cx="4000500" cy="3609975"/>
          </a:xfrm>
          <a:prstGeom prst="rect">
            <a:avLst/>
          </a:prstGeom>
        </p:spPr>
      </p:pic>
      <p:pic>
        <p:nvPicPr>
          <p:cNvPr id="5" name="Picture 2" descr="C:\Users\user\Desktop\LOGO PLEF comple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97" y="5547026"/>
            <a:ext cx="2463405" cy="81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6A24C452-BE6C-4B0D-9CCD-134C2E6606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56" b="31208"/>
          <a:stretch/>
        </p:blipFill>
        <p:spPr>
          <a:xfrm>
            <a:off x="6381003" y="5344728"/>
            <a:ext cx="3685018" cy="121751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afico 13">
            <a:extLst>
              <a:ext uri="{FF2B5EF4-FFF2-40B4-BE49-F238E27FC236}">
                <a16:creationId xmlns:a16="http://schemas.microsoft.com/office/drawing/2014/main" id="{E8CD999E-2034-453D-B55E-FFC9415BA5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7723525"/>
              </p:ext>
            </p:extLst>
          </p:nvPr>
        </p:nvGraphicFramePr>
        <p:xfrm>
          <a:off x="3719735" y="1988841"/>
          <a:ext cx="8243673" cy="3888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122" name="Picture 2" descr="Sustainable Development Goals and the 2030 Agenda. How IED supports SDGs! -  Institute of Entrepreneurship Development">
            <a:extLst>
              <a:ext uri="{FF2B5EF4-FFF2-40B4-BE49-F238E27FC236}">
                <a16:creationId xmlns:a16="http://schemas.microsoft.com/office/drawing/2014/main" id="{1727164A-898B-4B79-A811-EC44B3DD6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15" y="1700808"/>
            <a:ext cx="2949842" cy="187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5BC68E2-F11A-49F4-9802-E47A11E2E821}"/>
              </a:ext>
            </a:extLst>
          </p:cNvPr>
          <p:cNvSpPr txBox="1"/>
          <p:nvPr/>
        </p:nvSpPr>
        <p:spPr>
          <a:xfrm>
            <a:off x="228591" y="3574825"/>
            <a:ext cx="2841796" cy="323165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it-IT" sz="1200" dirty="0">
                <a:latin typeface="Calibri" panose="020F0502020204030204" pitchFamily="34" charset="0"/>
                <a:ea typeface="SimSun" panose="02010600030101010101" pitchFamily="2" charset="-122"/>
              </a:rPr>
              <a:t>1.</a:t>
            </a:r>
            <a:r>
              <a:rPr lang="it-IT" sz="1200" dirty="0">
                <a:highlight>
                  <a:srgbClr val="FF0000"/>
                </a:highlight>
                <a:latin typeface="Calibri" panose="020F0502020204030204" pitchFamily="34" charset="0"/>
                <a:ea typeface="SimSun" panose="02010600030101010101" pitchFamily="2" charset="-122"/>
              </a:rPr>
              <a:t>Sconfiggere la povertà</a:t>
            </a:r>
            <a:endParaRPr lang="en-US" sz="1200" dirty="0"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r>
              <a:rPr lang="it-IT" sz="1200" dirty="0">
                <a:latin typeface="Calibri" panose="020F0502020204030204" pitchFamily="34" charset="0"/>
                <a:ea typeface="SimSun" panose="02010600030101010101" pitchFamily="2" charset="-122"/>
              </a:rPr>
              <a:t>2.Sconfiggere la fame</a:t>
            </a:r>
            <a:endParaRPr lang="en-US" sz="1200" dirty="0"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r>
              <a:rPr lang="it-IT" sz="1200" dirty="0">
                <a:latin typeface="Calibri" panose="020F0502020204030204" pitchFamily="34" charset="0"/>
                <a:ea typeface="SimSun" panose="02010600030101010101" pitchFamily="2" charset="-122"/>
              </a:rPr>
              <a:t>3.</a:t>
            </a:r>
            <a:r>
              <a:rPr lang="it-IT" sz="1200" dirty="0">
                <a:highlight>
                  <a:srgbClr val="33CC33"/>
                </a:highlight>
                <a:latin typeface="Calibri" panose="020F0502020204030204" pitchFamily="34" charset="0"/>
                <a:ea typeface="SimSun" panose="02010600030101010101" pitchFamily="2" charset="-122"/>
              </a:rPr>
              <a:t>Buona salute e sicurezza</a:t>
            </a:r>
            <a:endParaRPr lang="en-US" sz="1200" dirty="0">
              <a:highlight>
                <a:srgbClr val="33CC33"/>
              </a:highlight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r>
              <a:rPr lang="it-IT" sz="1200" dirty="0">
                <a:latin typeface="Calibri" panose="020F0502020204030204" pitchFamily="34" charset="0"/>
                <a:ea typeface="SimSun" panose="02010600030101010101" pitchFamily="2" charset="-122"/>
              </a:rPr>
              <a:t>4.Istruzione di qualità</a:t>
            </a:r>
            <a:endParaRPr lang="en-US" sz="1200" dirty="0"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r>
              <a:rPr lang="it-IT" sz="1200" dirty="0">
                <a:latin typeface="Calibri" panose="020F0502020204030204" pitchFamily="34" charset="0"/>
                <a:ea typeface="SimSun" panose="02010600030101010101" pitchFamily="2" charset="-122"/>
              </a:rPr>
              <a:t>5.</a:t>
            </a:r>
            <a:r>
              <a:rPr lang="it-IT" sz="1200" dirty="0">
                <a:highlight>
                  <a:srgbClr val="FF0000"/>
                </a:highlight>
                <a:latin typeface="Calibri" panose="020F0502020204030204" pitchFamily="34" charset="0"/>
                <a:ea typeface="SimSun" panose="02010600030101010101" pitchFamily="2" charset="-122"/>
              </a:rPr>
              <a:t>Parità di genere</a:t>
            </a:r>
            <a:endParaRPr lang="en-US" sz="1200" dirty="0"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r>
              <a:rPr lang="it-IT" sz="1200" dirty="0">
                <a:latin typeface="Calibri" panose="020F0502020204030204" pitchFamily="34" charset="0"/>
                <a:ea typeface="SimSun" panose="02010600030101010101" pitchFamily="2" charset="-122"/>
              </a:rPr>
              <a:t>6.Acqua pulita e servizi igienico-sanitari</a:t>
            </a:r>
            <a:endParaRPr lang="en-US" sz="1200" dirty="0"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r>
              <a:rPr lang="it-IT" sz="1200" dirty="0">
                <a:latin typeface="Calibri" panose="020F0502020204030204" pitchFamily="34" charset="0"/>
                <a:ea typeface="SimSun" panose="02010600030101010101" pitchFamily="2" charset="-122"/>
              </a:rPr>
              <a:t>7.Energia rinnovabile e accessibile</a:t>
            </a:r>
            <a:endParaRPr lang="en-US" sz="1200" dirty="0"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r>
              <a:rPr lang="it-IT" sz="1200" dirty="0">
                <a:latin typeface="Calibri" panose="020F0502020204030204" pitchFamily="34" charset="0"/>
                <a:ea typeface="SimSun" panose="02010600030101010101" pitchFamily="2" charset="-122"/>
              </a:rPr>
              <a:t>8.Buona occupazione e crescita economica</a:t>
            </a:r>
            <a:endParaRPr lang="en-US" sz="1200" dirty="0"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r>
              <a:rPr lang="it-IT" sz="1200" dirty="0">
                <a:latin typeface="Calibri" panose="020F0502020204030204" pitchFamily="34" charset="0"/>
                <a:ea typeface="SimSun" panose="02010600030101010101" pitchFamily="2" charset="-122"/>
              </a:rPr>
              <a:t>9.Innovazione ed infrastrutture</a:t>
            </a:r>
            <a:endParaRPr lang="en-US" sz="1200" dirty="0"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r>
              <a:rPr lang="it-IT" sz="1200" dirty="0">
                <a:latin typeface="Calibri" panose="020F0502020204030204" pitchFamily="34" charset="0"/>
                <a:ea typeface="SimSun" panose="02010600030101010101" pitchFamily="2" charset="-122"/>
              </a:rPr>
              <a:t>10.Ridurre le diseguaglianze</a:t>
            </a:r>
            <a:endParaRPr lang="en-US" sz="1200" dirty="0"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r>
              <a:rPr lang="it-IT" sz="1200" dirty="0">
                <a:latin typeface="Calibri" panose="020F0502020204030204" pitchFamily="34" charset="0"/>
                <a:ea typeface="SimSun" panose="02010600030101010101" pitchFamily="2" charset="-122"/>
              </a:rPr>
              <a:t>11.Città e comunità sostenibili</a:t>
            </a:r>
            <a:endParaRPr lang="en-US" sz="1200" dirty="0"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r>
              <a:rPr lang="it-IT" sz="1200" dirty="0">
                <a:latin typeface="Calibri" panose="020F0502020204030204" pitchFamily="34" charset="0"/>
                <a:ea typeface="SimSun" panose="02010600030101010101" pitchFamily="2" charset="-122"/>
              </a:rPr>
              <a:t>12.</a:t>
            </a:r>
            <a:r>
              <a:rPr lang="it-IT" sz="1200" dirty="0">
                <a:highlight>
                  <a:srgbClr val="33CC33"/>
                </a:highlight>
                <a:latin typeface="Calibri" panose="020F0502020204030204" pitchFamily="34" charset="0"/>
                <a:ea typeface="SimSun" panose="02010600030101010101" pitchFamily="2" charset="-122"/>
              </a:rPr>
              <a:t>Consumo e produzione responsabili</a:t>
            </a:r>
            <a:endParaRPr lang="en-US" sz="1200" dirty="0">
              <a:highlight>
                <a:srgbClr val="33CC33"/>
              </a:highlight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r>
              <a:rPr lang="it-IT" sz="1200" dirty="0">
                <a:latin typeface="Calibri" panose="020F0502020204030204" pitchFamily="34" charset="0"/>
                <a:ea typeface="SimSun" panose="02010600030101010101" pitchFamily="2" charset="-122"/>
              </a:rPr>
              <a:t>13.</a:t>
            </a:r>
            <a:r>
              <a:rPr lang="it-IT" sz="1200" dirty="0">
                <a:highlight>
                  <a:srgbClr val="33CC33"/>
                </a:highlight>
                <a:latin typeface="Calibri" panose="020F0502020204030204" pitchFamily="34" charset="0"/>
                <a:ea typeface="SimSun" panose="02010600030101010101" pitchFamily="2" charset="-122"/>
              </a:rPr>
              <a:t>Lotta contro il cambiamento climatico</a:t>
            </a:r>
            <a:endParaRPr lang="en-US" sz="1200" dirty="0">
              <a:highlight>
                <a:srgbClr val="33CC33"/>
              </a:highlight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r>
              <a:rPr lang="it-IT" sz="1200" dirty="0">
                <a:latin typeface="Calibri" panose="020F0502020204030204" pitchFamily="34" charset="0"/>
                <a:ea typeface="SimSun" panose="02010600030101010101" pitchFamily="2" charset="-122"/>
              </a:rPr>
              <a:t>14.Utilizzo sostenibile del mare</a:t>
            </a:r>
            <a:endParaRPr lang="en-US" sz="1200" dirty="0"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r>
              <a:rPr lang="it-IT" sz="1200" dirty="0">
                <a:latin typeface="Calibri" panose="020F0502020204030204" pitchFamily="34" charset="0"/>
                <a:ea typeface="SimSun" panose="02010600030101010101" pitchFamily="2" charset="-122"/>
              </a:rPr>
              <a:t>15.Utilizzo sostenibile della terra</a:t>
            </a:r>
            <a:endParaRPr lang="en-US" sz="1200" dirty="0"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r>
              <a:rPr lang="it-IT" sz="1200" dirty="0">
                <a:latin typeface="Calibri" panose="020F0502020204030204" pitchFamily="34" charset="0"/>
                <a:ea typeface="SimSun" panose="02010600030101010101" pitchFamily="2" charset="-122"/>
              </a:rPr>
              <a:t>16.</a:t>
            </a:r>
            <a:r>
              <a:rPr lang="it-IT" sz="1200" dirty="0">
                <a:highlight>
                  <a:srgbClr val="FF0000"/>
                </a:highlight>
                <a:latin typeface="Calibri" panose="020F0502020204030204" pitchFamily="34" charset="0"/>
                <a:ea typeface="SimSun" panose="02010600030101010101" pitchFamily="2" charset="-122"/>
              </a:rPr>
              <a:t>Pace e giustizia</a:t>
            </a:r>
            <a:endParaRPr lang="en-US" sz="1200" dirty="0"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r>
              <a:rPr lang="it-IT" sz="1200" dirty="0">
                <a:latin typeface="Calibri" panose="020F0502020204030204" pitchFamily="34" charset="0"/>
                <a:ea typeface="SimSun" panose="02010600030101010101" pitchFamily="2" charset="-122"/>
              </a:rPr>
              <a:t>17.Partnership per lo sviluppo sostenibile </a:t>
            </a:r>
            <a:endParaRPr lang="en-US" sz="1200" dirty="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4" name="Shape 60">
            <a:extLst>
              <a:ext uri="{FF2B5EF4-FFF2-40B4-BE49-F238E27FC236}">
                <a16:creationId xmlns:a16="http://schemas.microsoft.com/office/drawing/2014/main" id="{2FED8807-3084-4B0B-B492-824D1033A4DC}"/>
              </a:ext>
            </a:extLst>
          </p:cNvPr>
          <p:cNvSpPr/>
          <p:nvPr/>
        </p:nvSpPr>
        <p:spPr>
          <a:xfrm>
            <a:off x="1919536" y="1412776"/>
            <a:ext cx="9505056" cy="0"/>
          </a:xfrm>
          <a:prstGeom prst="line">
            <a:avLst/>
          </a:prstGeom>
          <a:ln w="25400">
            <a:solidFill>
              <a:srgbClr val="00B050"/>
            </a:solidFill>
          </a:ln>
          <a:effectLst>
            <a:outerShdw blurRad="38100" dist="23000" dir="5400000" rotWithShape="0">
              <a:srgbClr val="000000">
                <a:alpha val="34999"/>
              </a:srgbClr>
            </a:outerShdw>
          </a:effectLst>
        </p:spPr>
        <p:txBody>
          <a:bodyPr lIns="0" tIns="0" rIns="0" bIns="0"/>
          <a:lstStyle/>
          <a:p>
            <a:pPr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1200"/>
          </a:p>
        </p:txBody>
      </p:sp>
      <p:pic>
        <p:nvPicPr>
          <p:cNvPr id="5" name="Immagine 2">
            <a:extLst>
              <a:ext uri="{FF2B5EF4-FFF2-40B4-BE49-F238E27FC236}">
                <a16:creationId xmlns:a16="http://schemas.microsoft.com/office/drawing/2014/main" id="{9F3FDA3A-8917-4F9E-BF9E-5EB1651FC8B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10293" cy="1633574"/>
          </a:xfrm>
          <a:prstGeom prst="rect">
            <a:avLst/>
          </a:prstGeom>
        </p:spPr>
      </p:pic>
      <p:pic>
        <p:nvPicPr>
          <p:cNvPr id="9" name="Picture 2" descr="C:\Users\user\Desktop\LOGO PLEF completo.jpg">
            <a:extLst>
              <a:ext uri="{FF2B5EF4-FFF2-40B4-BE49-F238E27FC236}">
                <a16:creationId xmlns:a16="http://schemas.microsoft.com/office/drawing/2014/main" id="{C744DC8F-BFFA-40CB-A9BB-31ECF7262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8392" y="6245552"/>
            <a:ext cx="1706515" cy="56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hape 58">
            <a:extLst>
              <a:ext uri="{FF2B5EF4-FFF2-40B4-BE49-F238E27FC236}">
                <a16:creationId xmlns:a16="http://schemas.microsoft.com/office/drawing/2014/main" id="{BA7A47DF-31BE-44CE-A8AF-33162C23E9CE}"/>
              </a:ext>
            </a:extLst>
          </p:cNvPr>
          <p:cNvSpPr txBox="1">
            <a:spLocks/>
          </p:cNvSpPr>
          <p:nvPr/>
        </p:nvSpPr>
        <p:spPr>
          <a:xfrm>
            <a:off x="1933600" y="836711"/>
            <a:ext cx="9505056" cy="432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 fontScale="92500" lnSpcReduction="20000"/>
          </a:bodyPr>
          <a:lstStyle>
            <a:lvl1pPr marL="342900" indent="-3429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1pPr>
            <a:lvl2pPr marL="783771" indent="-326571">
              <a:spcBef>
                <a:spcPts val="700"/>
              </a:spcBef>
              <a:buSzPct val="100000"/>
              <a:buFont typeface="Arial"/>
              <a:buChar char="–"/>
              <a:defRPr sz="3200">
                <a:latin typeface="Calibri"/>
                <a:ea typeface="Calibri"/>
                <a:cs typeface="Calibri"/>
                <a:sym typeface="Calibri"/>
              </a:defRPr>
            </a:lvl2pPr>
            <a:lvl3pPr marL="1219200" indent="-3048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3pPr>
            <a:lvl4pPr marL="1737360" indent="-365760">
              <a:spcBef>
                <a:spcPts val="700"/>
              </a:spcBef>
              <a:buSzPct val="100000"/>
              <a:buFont typeface="Arial"/>
              <a:buChar char="–"/>
              <a:defRPr sz="3200">
                <a:latin typeface="Calibri"/>
                <a:ea typeface="Calibri"/>
                <a:cs typeface="Calibri"/>
                <a:sym typeface="Calibri"/>
              </a:defRPr>
            </a:lvl4pPr>
            <a:lvl5pPr marL="2194560" indent="-365760">
              <a:spcBef>
                <a:spcPts val="700"/>
              </a:spcBef>
              <a:buSzPct val="100000"/>
              <a:buFont typeface="Arial"/>
              <a:buChar char="»"/>
              <a:defRPr sz="3200">
                <a:latin typeface="Calibri"/>
                <a:ea typeface="Calibri"/>
                <a:cs typeface="Calibri"/>
                <a:sym typeface="Calibri"/>
              </a:defRPr>
            </a:lvl5pPr>
            <a:lvl6pPr marL="2651760" indent="-36576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6pPr>
            <a:lvl7pPr marL="3108960" indent="-36576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7pPr>
            <a:lvl8pPr marL="3566159" indent="-365759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8pPr>
            <a:lvl9pPr marL="4023359" indent="-365759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400"/>
              </a:spcBef>
              <a:buNone/>
              <a:defRPr sz="1800"/>
            </a:pPr>
            <a:r>
              <a:rPr lang="it-IT" sz="2800" b="1" dirty="0">
                <a:solidFill>
                  <a:srgbClr val="10482F"/>
                </a:solidFill>
                <a:latin typeface="Calibri" panose="020F0502020204030204" pitchFamily="34" charset="0"/>
                <a:sym typeface="Chaparral Pro"/>
              </a:rPr>
              <a:t>Salute, consumo e cambiamento climatico rimangono predominanti</a:t>
            </a:r>
          </a:p>
        </p:txBody>
      </p:sp>
    </p:spTree>
    <p:extLst>
      <p:ext uri="{BB962C8B-B14F-4D97-AF65-F5344CB8AC3E}">
        <p14:creationId xmlns:p14="http://schemas.microsoft.com/office/powerpoint/2010/main" val="49014326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60">
            <a:extLst>
              <a:ext uri="{FF2B5EF4-FFF2-40B4-BE49-F238E27FC236}">
                <a16:creationId xmlns:a16="http://schemas.microsoft.com/office/drawing/2014/main" id="{2FED8807-3084-4B0B-B492-824D1033A4DC}"/>
              </a:ext>
            </a:extLst>
          </p:cNvPr>
          <p:cNvSpPr/>
          <p:nvPr/>
        </p:nvSpPr>
        <p:spPr>
          <a:xfrm>
            <a:off x="1919536" y="1412776"/>
            <a:ext cx="9505056" cy="0"/>
          </a:xfrm>
          <a:prstGeom prst="line">
            <a:avLst/>
          </a:prstGeom>
          <a:ln w="25400">
            <a:solidFill>
              <a:srgbClr val="00B050"/>
            </a:solidFill>
          </a:ln>
          <a:effectLst>
            <a:outerShdw blurRad="38100" dist="23000" dir="5400000" rotWithShape="0">
              <a:srgbClr val="000000">
                <a:alpha val="34999"/>
              </a:srgbClr>
            </a:outerShdw>
          </a:effectLst>
        </p:spPr>
        <p:txBody>
          <a:bodyPr lIns="0" tIns="0" rIns="0" bIns="0"/>
          <a:lstStyle/>
          <a:p>
            <a:pPr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1200"/>
          </a:p>
        </p:txBody>
      </p:sp>
      <p:pic>
        <p:nvPicPr>
          <p:cNvPr id="5" name="Immagine 2">
            <a:extLst>
              <a:ext uri="{FF2B5EF4-FFF2-40B4-BE49-F238E27FC236}">
                <a16:creationId xmlns:a16="http://schemas.microsoft.com/office/drawing/2014/main" id="{9F3FDA3A-8917-4F9E-BF9E-5EB1651FC8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10293" cy="1633574"/>
          </a:xfrm>
          <a:prstGeom prst="rect">
            <a:avLst/>
          </a:prstGeom>
        </p:spPr>
      </p:pic>
      <p:pic>
        <p:nvPicPr>
          <p:cNvPr id="9" name="Picture 2" descr="C:\Users\user\Desktop\LOGO PLEF completo.jpg">
            <a:extLst>
              <a:ext uri="{FF2B5EF4-FFF2-40B4-BE49-F238E27FC236}">
                <a16:creationId xmlns:a16="http://schemas.microsoft.com/office/drawing/2014/main" id="{C744DC8F-BFFA-40CB-A9BB-31ECF7262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8392" y="6245552"/>
            <a:ext cx="1706515" cy="56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hape 58">
            <a:extLst>
              <a:ext uri="{FF2B5EF4-FFF2-40B4-BE49-F238E27FC236}">
                <a16:creationId xmlns:a16="http://schemas.microsoft.com/office/drawing/2014/main" id="{BA7A47DF-31BE-44CE-A8AF-33162C23E9CE}"/>
              </a:ext>
            </a:extLst>
          </p:cNvPr>
          <p:cNvSpPr txBox="1">
            <a:spLocks/>
          </p:cNvSpPr>
          <p:nvPr/>
        </p:nvSpPr>
        <p:spPr>
          <a:xfrm>
            <a:off x="1933600" y="836711"/>
            <a:ext cx="9563000" cy="432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 fontScale="92500" lnSpcReduction="20000"/>
          </a:bodyPr>
          <a:lstStyle>
            <a:lvl1pPr marL="342900" indent="-3429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1pPr>
            <a:lvl2pPr marL="783771" indent="-326571">
              <a:spcBef>
                <a:spcPts val="700"/>
              </a:spcBef>
              <a:buSzPct val="100000"/>
              <a:buFont typeface="Arial"/>
              <a:buChar char="–"/>
              <a:defRPr sz="3200">
                <a:latin typeface="Calibri"/>
                <a:ea typeface="Calibri"/>
                <a:cs typeface="Calibri"/>
                <a:sym typeface="Calibri"/>
              </a:defRPr>
            </a:lvl2pPr>
            <a:lvl3pPr marL="1219200" indent="-3048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3pPr>
            <a:lvl4pPr marL="1737360" indent="-365760">
              <a:spcBef>
                <a:spcPts val="700"/>
              </a:spcBef>
              <a:buSzPct val="100000"/>
              <a:buFont typeface="Arial"/>
              <a:buChar char="–"/>
              <a:defRPr sz="3200">
                <a:latin typeface="Calibri"/>
                <a:ea typeface="Calibri"/>
                <a:cs typeface="Calibri"/>
                <a:sym typeface="Calibri"/>
              </a:defRPr>
            </a:lvl4pPr>
            <a:lvl5pPr marL="2194560" indent="-365760">
              <a:spcBef>
                <a:spcPts val="700"/>
              </a:spcBef>
              <a:buSzPct val="100000"/>
              <a:buFont typeface="Arial"/>
              <a:buChar char="»"/>
              <a:defRPr sz="3200">
                <a:latin typeface="Calibri"/>
                <a:ea typeface="Calibri"/>
                <a:cs typeface="Calibri"/>
                <a:sym typeface="Calibri"/>
              </a:defRPr>
            </a:lvl5pPr>
            <a:lvl6pPr marL="2651760" indent="-36576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6pPr>
            <a:lvl7pPr marL="3108960" indent="-36576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7pPr>
            <a:lvl8pPr marL="3566159" indent="-365759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8pPr>
            <a:lvl9pPr marL="4023359" indent="-365759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400"/>
              </a:spcBef>
              <a:buNone/>
              <a:defRPr sz="1800"/>
            </a:pPr>
            <a:r>
              <a:rPr lang="it-IT" sz="2800" b="1" dirty="0">
                <a:solidFill>
                  <a:srgbClr val="10482F"/>
                </a:solidFill>
                <a:latin typeface="Calibri" panose="020F0502020204030204" pitchFamily="34" charset="0"/>
                <a:sym typeface="Chaparral Pro"/>
              </a:rPr>
              <a:t>Consumo e cambiamento climatico sono però in continuo calo</a:t>
            </a:r>
          </a:p>
        </p:txBody>
      </p:sp>
      <p:graphicFrame>
        <p:nvGraphicFramePr>
          <p:cNvPr id="11" name="Grafico 7">
            <a:extLst>
              <a:ext uri="{FF2B5EF4-FFF2-40B4-BE49-F238E27FC236}">
                <a16:creationId xmlns:a16="http://schemas.microsoft.com/office/drawing/2014/main" id="{00000000-0008-0000-00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9274370"/>
              </p:ext>
            </p:extLst>
          </p:nvPr>
        </p:nvGraphicFramePr>
        <p:xfrm>
          <a:off x="119336" y="1908595"/>
          <a:ext cx="3513935" cy="4472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Grafico 12">
            <a:extLst>
              <a:ext uri="{FF2B5EF4-FFF2-40B4-BE49-F238E27FC236}">
                <a16:creationId xmlns:a16="http://schemas.microsoft.com/office/drawing/2014/main" id="{00000000-0008-0000-0000-00000D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2250923"/>
              </p:ext>
            </p:extLst>
          </p:nvPr>
        </p:nvGraphicFramePr>
        <p:xfrm>
          <a:off x="4151785" y="1908595"/>
          <a:ext cx="3749488" cy="447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Grafico 14">
            <a:extLst>
              <a:ext uri="{FF2B5EF4-FFF2-40B4-BE49-F238E27FC236}">
                <a16:creationId xmlns:a16="http://schemas.microsoft.com/office/drawing/2014/main" id="{00000000-0008-0000-0000-00000F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2950493"/>
              </p:ext>
            </p:extLst>
          </p:nvPr>
        </p:nvGraphicFramePr>
        <p:xfrm>
          <a:off x="8328248" y="1908586"/>
          <a:ext cx="3791744" cy="4472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Shape 60">
            <a:extLst>
              <a:ext uri="{FF2B5EF4-FFF2-40B4-BE49-F238E27FC236}">
                <a16:creationId xmlns:a16="http://schemas.microsoft.com/office/drawing/2014/main" id="{3A2596AC-5F55-4B8B-99F5-CF65C3228D16}"/>
              </a:ext>
            </a:extLst>
          </p:cNvPr>
          <p:cNvSpPr/>
          <p:nvPr/>
        </p:nvSpPr>
        <p:spPr>
          <a:xfrm>
            <a:off x="3920603" y="1844832"/>
            <a:ext cx="15157" cy="453648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lIns="0" tIns="0" rIns="0" bIns="0"/>
          <a:lstStyle/>
          <a:p>
            <a:pPr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1200"/>
          </a:p>
        </p:txBody>
      </p:sp>
      <p:sp>
        <p:nvSpPr>
          <p:cNvPr id="3" name="Shape 60">
            <a:extLst>
              <a:ext uri="{FF2B5EF4-FFF2-40B4-BE49-F238E27FC236}">
                <a16:creationId xmlns:a16="http://schemas.microsoft.com/office/drawing/2014/main" id="{EED9BB58-E02D-4E1A-BB9C-B3669DFD4536}"/>
              </a:ext>
            </a:extLst>
          </p:cNvPr>
          <p:cNvSpPr/>
          <p:nvPr/>
        </p:nvSpPr>
        <p:spPr>
          <a:xfrm>
            <a:off x="8169075" y="1908586"/>
            <a:ext cx="15157" cy="453648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lIns="0" tIns="0" rIns="0" bIns="0"/>
          <a:lstStyle/>
          <a:p>
            <a:pPr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1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25FE05-3D3B-47A4-A16D-B0EF2855EBD6}"/>
              </a:ext>
            </a:extLst>
          </p:cNvPr>
          <p:cNvSpPr txBox="1"/>
          <p:nvPr/>
        </p:nvSpPr>
        <p:spPr>
          <a:xfrm>
            <a:off x="9351517" y="1662319"/>
            <a:ext cx="2073075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>
            <a:lvl1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13588B"/>
                </a:solidFill>
                <a:effectLst/>
                <a:uFillTx/>
                <a:latin typeface="Chaparral Pro"/>
              </a:defRPr>
            </a:lvl1pPr>
          </a:lstStyle>
          <a:p>
            <a:r>
              <a:rPr lang="it-IT" dirty="0">
                <a:latin typeface="Calibri" panose="020F0502020204030204" pitchFamily="34" charset="0"/>
              </a:rPr>
              <a:t>SDGs tema ambientale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60A551-6C2F-4B8D-BC1D-4F9C08C3E697}"/>
              </a:ext>
            </a:extLst>
          </p:cNvPr>
          <p:cNvSpPr txBox="1"/>
          <p:nvPr/>
        </p:nvSpPr>
        <p:spPr>
          <a:xfrm>
            <a:off x="919971" y="1662319"/>
            <a:ext cx="2169014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spc="0" normalizeH="0" baseline="0" dirty="0">
                <a:ln>
                  <a:noFill/>
                </a:ln>
                <a:solidFill>
                  <a:srgbClr val="13588B"/>
                </a:solidFill>
                <a:effectLst/>
                <a:uFillTx/>
                <a:latin typeface="Calibri" panose="020F0502020204030204" pitchFamily="34" charset="0"/>
                <a:sym typeface="Calibri"/>
              </a:rPr>
              <a:t>Top SDGs per # di news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13588B"/>
              </a:solidFill>
              <a:effectLst/>
              <a:uFillTx/>
              <a:latin typeface="Calibri" panose="020F0502020204030204" pitchFamily="34" charset="0"/>
              <a:sym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9F9D0D-CC01-446F-BD87-AC21D4ED52BB}"/>
              </a:ext>
            </a:extLst>
          </p:cNvPr>
          <p:cNvSpPr txBox="1"/>
          <p:nvPr/>
        </p:nvSpPr>
        <p:spPr>
          <a:xfrm>
            <a:off x="5068146" y="1662319"/>
            <a:ext cx="2073075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>
            <a:lvl1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13588B"/>
                </a:solidFill>
                <a:effectLst/>
                <a:uFillTx/>
                <a:latin typeface="Chaparral Pro"/>
              </a:defRPr>
            </a:lvl1pPr>
          </a:lstStyle>
          <a:p>
            <a:r>
              <a:rPr lang="it-IT" dirty="0">
                <a:latin typeface="Calibri" panose="020F0502020204030204" pitchFamily="34" charset="0"/>
              </a:rPr>
              <a:t>SDGs tema sociale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65689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1919536" y="1412776"/>
            <a:ext cx="9505056" cy="0"/>
          </a:xfrm>
          <a:prstGeom prst="line">
            <a:avLst/>
          </a:prstGeom>
          <a:ln w="25400">
            <a:solidFill>
              <a:srgbClr val="00B050"/>
            </a:solidFill>
          </a:ln>
          <a:effectLst>
            <a:outerShdw blurRad="38100" dist="23000" dir="5400000" rotWithShape="0">
              <a:srgbClr val="000000">
                <a:alpha val="34999"/>
              </a:srgbClr>
            </a:outerShdw>
          </a:effectLst>
        </p:spPr>
        <p:txBody>
          <a:bodyPr lIns="0" tIns="0" rIns="0" bIns="0"/>
          <a:lstStyle/>
          <a:p>
            <a:pPr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120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10293" cy="1633574"/>
          </a:xfrm>
          <a:prstGeom prst="rect">
            <a:avLst/>
          </a:prstGeom>
        </p:spPr>
      </p:pic>
      <p:pic>
        <p:nvPicPr>
          <p:cNvPr id="1026" name="Picture 2" descr="C:\Users\user\Desktop\LOGO PLEF comple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8392" y="6245552"/>
            <a:ext cx="1706515" cy="56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hape 58">
            <a:extLst>
              <a:ext uri="{FF2B5EF4-FFF2-40B4-BE49-F238E27FC236}">
                <a16:creationId xmlns:a16="http://schemas.microsoft.com/office/drawing/2014/main" id="{04295E0E-8ACE-466A-8D9D-E703758EE961}"/>
              </a:ext>
            </a:extLst>
          </p:cNvPr>
          <p:cNvSpPr txBox="1">
            <a:spLocks/>
          </p:cNvSpPr>
          <p:nvPr/>
        </p:nvSpPr>
        <p:spPr>
          <a:xfrm>
            <a:off x="1933600" y="836711"/>
            <a:ext cx="9442648" cy="432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 fontScale="92500" lnSpcReduction="20000"/>
          </a:bodyPr>
          <a:lstStyle>
            <a:lvl1pPr marL="342900" indent="-3429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1pPr>
            <a:lvl2pPr marL="783771" indent="-326571">
              <a:spcBef>
                <a:spcPts val="700"/>
              </a:spcBef>
              <a:buSzPct val="100000"/>
              <a:buFont typeface="Arial"/>
              <a:buChar char="–"/>
              <a:defRPr sz="3200">
                <a:latin typeface="Calibri"/>
                <a:ea typeface="Calibri"/>
                <a:cs typeface="Calibri"/>
                <a:sym typeface="Calibri"/>
              </a:defRPr>
            </a:lvl2pPr>
            <a:lvl3pPr marL="1219200" indent="-3048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3pPr>
            <a:lvl4pPr marL="1737360" indent="-365760">
              <a:spcBef>
                <a:spcPts val="700"/>
              </a:spcBef>
              <a:buSzPct val="100000"/>
              <a:buFont typeface="Arial"/>
              <a:buChar char="–"/>
              <a:defRPr sz="3200">
                <a:latin typeface="Calibri"/>
                <a:ea typeface="Calibri"/>
                <a:cs typeface="Calibri"/>
                <a:sym typeface="Calibri"/>
              </a:defRPr>
            </a:lvl4pPr>
            <a:lvl5pPr marL="2194560" indent="-365760">
              <a:spcBef>
                <a:spcPts val="700"/>
              </a:spcBef>
              <a:buSzPct val="100000"/>
              <a:buFont typeface="Arial"/>
              <a:buChar char="»"/>
              <a:defRPr sz="3200">
                <a:latin typeface="Calibri"/>
                <a:ea typeface="Calibri"/>
                <a:cs typeface="Calibri"/>
                <a:sym typeface="Calibri"/>
              </a:defRPr>
            </a:lvl5pPr>
            <a:lvl6pPr marL="2651760" indent="-36576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6pPr>
            <a:lvl7pPr marL="3108960" indent="-36576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7pPr>
            <a:lvl8pPr marL="3566159" indent="-365759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8pPr>
            <a:lvl9pPr marL="4023359" indent="-365759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400"/>
              </a:spcBef>
              <a:buNone/>
              <a:defRPr sz="1800"/>
            </a:pPr>
            <a:r>
              <a:rPr lang="it-IT" sz="2800" b="1" dirty="0">
                <a:solidFill>
                  <a:srgbClr val="10482F"/>
                </a:solidFill>
                <a:latin typeface="Calibri" panose="020F0502020204030204" pitchFamily="34" charset="0"/>
                <a:sym typeface="Chaparral Pro"/>
              </a:rPr>
              <a:t>2020 l’anno con il maggior numero di notizie</a:t>
            </a:r>
          </a:p>
        </p:txBody>
      </p:sp>
      <p:graphicFrame>
        <p:nvGraphicFramePr>
          <p:cNvPr id="9" name="Grafico 2">
            <a:extLst>
              <a:ext uri="{FF2B5EF4-FFF2-40B4-BE49-F238E27FC236}">
                <a16:creationId xmlns:a16="http://schemas.microsoft.com/office/drawing/2014/main" id="{AA4C8710-316E-4304-B3C8-7083D204D0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1279978"/>
              </p:ext>
            </p:extLst>
          </p:nvPr>
        </p:nvGraphicFramePr>
        <p:xfrm>
          <a:off x="746162" y="2053167"/>
          <a:ext cx="10678430" cy="3964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A883C1A4-EB7F-47E2-94AD-A4F9F9293C21}"/>
              </a:ext>
            </a:extLst>
          </p:cNvPr>
          <p:cNvSpPr txBox="1"/>
          <p:nvPr/>
        </p:nvSpPr>
        <p:spPr>
          <a:xfrm>
            <a:off x="0" y="6382489"/>
            <a:ext cx="9120336" cy="43088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it-IT" sz="1100" dirty="0">
                <a:latin typeface="Calibri" panose="020F0502020204030204" pitchFamily="34" charset="0"/>
              </a:rPr>
              <a:t>* non sono stati inclusi articoli riguardanti imprese/organizzazioni non rientranti nelle categorie “produttori”, “distributori”, “fornitori del retail”</a:t>
            </a:r>
          </a:p>
          <a:p>
            <a:r>
              <a:rPr lang="it-IT" sz="1100" dirty="0">
                <a:latin typeface="Calibri" panose="020F0502020204030204" pitchFamily="34" charset="0"/>
              </a:rPr>
              <a:t>** anno ancora in corso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F960E4-8566-4E63-A618-3DA7D0F435EA}"/>
              </a:ext>
            </a:extLst>
          </p:cNvPr>
          <p:cNvSpPr txBox="1"/>
          <p:nvPr/>
        </p:nvSpPr>
        <p:spPr>
          <a:xfrm>
            <a:off x="10776520" y="4679558"/>
            <a:ext cx="599728" cy="26161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/>
                <a:sym typeface="Calibri"/>
              </a:rPr>
              <a:t>**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65696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afico 3">
            <a:extLst>
              <a:ext uri="{FF2B5EF4-FFF2-40B4-BE49-F238E27FC236}">
                <a16:creationId xmlns:a16="http://schemas.microsoft.com/office/drawing/2014/main" id="{054AB6A0-FD32-4F45-8ABE-021C9087E0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1956316"/>
              </p:ext>
            </p:extLst>
          </p:nvPr>
        </p:nvGraphicFramePr>
        <p:xfrm>
          <a:off x="1919536" y="1869928"/>
          <a:ext cx="8640959" cy="4231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4807A40-7A6C-4864-BAA6-57A18BCEA75A}"/>
              </a:ext>
            </a:extLst>
          </p:cNvPr>
          <p:cNvSpPr txBox="1"/>
          <p:nvPr/>
        </p:nvSpPr>
        <p:spPr>
          <a:xfrm>
            <a:off x="7752184" y="4869160"/>
            <a:ext cx="792088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it-IT" sz="1600" dirty="0">
                <a:solidFill>
                  <a:srgbClr val="92D050"/>
                </a:solidFill>
                <a:latin typeface="Calibri" panose="020F0502020204030204" pitchFamily="34" charset="0"/>
              </a:rPr>
              <a:t>+2,9%</a:t>
            </a:r>
            <a:endParaRPr lang="en-US" sz="1600" dirty="0">
              <a:solidFill>
                <a:srgbClr val="92D05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837764-8147-4310-85B5-ADD2E8A78E6E}"/>
              </a:ext>
            </a:extLst>
          </p:cNvPr>
          <p:cNvSpPr txBox="1"/>
          <p:nvPr/>
        </p:nvSpPr>
        <p:spPr>
          <a:xfrm>
            <a:off x="4331804" y="5322696"/>
            <a:ext cx="792088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it-IT" sz="1600" dirty="0">
                <a:solidFill>
                  <a:srgbClr val="FF0000"/>
                </a:solidFill>
                <a:latin typeface="Calibri" panose="020F0502020204030204" pitchFamily="34" charset="0"/>
              </a:rPr>
              <a:t>-4,7%</a:t>
            </a:r>
            <a:endParaRPr lang="en-US" sz="16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6D6309-D5F4-4FB1-A51C-EEEA057EA0A2}"/>
              </a:ext>
            </a:extLst>
          </p:cNvPr>
          <p:cNvSpPr txBox="1"/>
          <p:nvPr/>
        </p:nvSpPr>
        <p:spPr>
          <a:xfrm>
            <a:off x="4799856" y="3259724"/>
            <a:ext cx="792088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it-IT" sz="1600" dirty="0">
                <a:solidFill>
                  <a:srgbClr val="92D050"/>
                </a:solidFill>
                <a:latin typeface="Calibri" panose="020F0502020204030204" pitchFamily="34" charset="0"/>
              </a:rPr>
              <a:t>+1,8%</a:t>
            </a:r>
            <a:endParaRPr lang="en-US" sz="1600" dirty="0">
              <a:solidFill>
                <a:srgbClr val="92D05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Shape 60">
            <a:extLst>
              <a:ext uri="{FF2B5EF4-FFF2-40B4-BE49-F238E27FC236}">
                <a16:creationId xmlns:a16="http://schemas.microsoft.com/office/drawing/2014/main" id="{B39D0057-333E-4EBB-B359-120F950C74B6}"/>
              </a:ext>
            </a:extLst>
          </p:cNvPr>
          <p:cNvSpPr/>
          <p:nvPr/>
        </p:nvSpPr>
        <p:spPr>
          <a:xfrm>
            <a:off x="1919536" y="1412776"/>
            <a:ext cx="9505056" cy="0"/>
          </a:xfrm>
          <a:prstGeom prst="line">
            <a:avLst/>
          </a:prstGeom>
          <a:ln w="25400">
            <a:solidFill>
              <a:srgbClr val="00B050"/>
            </a:solidFill>
          </a:ln>
          <a:effectLst>
            <a:outerShdw blurRad="38100" dist="23000" dir="5400000" rotWithShape="0">
              <a:srgbClr val="000000">
                <a:alpha val="34999"/>
              </a:srgbClr>
            </a:outerShdw>
          </a:effectLst>
        </p:spPr>
        <p:txBody>
          <a:bodyPr lIns="0" tIns="0" rIns="0" bIns="0"/>
          <a:lstStyle/>
          <a:p>
            <a:pPr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1200"/>
          </a:p>
        </p:txBody>
      </p:sp>
      <p:pic>
        <p:nvPicPr>
          <p:cNvPr id="7" name="Immagine 2">
            <a:extLst>
              <a:ext uri="{FF2B5EF4-FFF2-40B4-BE49-F238E27FC236}">
                <a16:creationId xmlns:a16="http://schemas.microsoft.com/office/drawing/2014/main" id="{1CE404AB-00E9-421B-AF2D-3BC84952E12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10293" cy="1633574"/>
          </a:xfrm>
          <a:prstGeom prst="rect">
            <a:avLst/>
          </a:prstGeom>
        </p:spPr>
      </p:pic>
      <p:pic>
        <p:nvPicPr>
          <p:cNvPr id="12" name="Picture 2" descr="C:\Users\user\Desktop\LOGO PLEF completo.jpg">
            <a:extLst>
              <a:ext uri="{FF2B5EF4-FFF2-40B4-BE49-F238E27FC236}">
                <a16:creationId xmlns:a16="http://schemas.microsoft.com/office/drawing/2014/main" id="{5D330073-F84F-4FFA-824B-5D2E4E63B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8392" y="6245552"/>
            <a:ext cx="1706515" cy="56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hape 58">
            <a:extLst>
              <a:ext uri="{FF2B5EF4-FFF2-40B4-BE49-F238E27FC236}">
                <a16:creationId xmlns:a16="http://schemas.microsoft.com/office/drawing/2014/main" id="{00FF12A3-0817-4276-B5E4-5E794E930F18}"/>
              </a:ext>
            </a:extLst>
          </p:cNvPr>
          <p:cNvSpPr txBox="1">
            <a:spLocks/>
          </p:cNvSpPr>
          <p:nvPr/>
        </p:nvSpPr>
        <p:spPr>
          <a:xfrm>
            <a:off x="1933600" y="836711"/>
            <a:ext cx="9505056" cy="432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 fontScale="92500" lnSpcReduction="20000"/>
          </a:bodyPr>
          <a:lstStyle>
            <a:lvl1pPr marL="342900" indent="-3429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1pPr>
            <a:lvl2pPr marL="783771" indent="-326571">
              <a:spcBef>
                <a:spcPts val="700"/>
              </a:spcBef>
              <a:buSzPct val="100000"/>
              <a:buFont typeface="Arial"/>
              <a:buChar char="–"/>
              <a:defRPr sz="3200">
                <a:latin typeface="Calibri"/>
                <a:ea typeface="Calibri"/>
                <a:cs typeface="Calibri"/>
                <a:sym typeface="Calibri"/>
              </a:defRPr>
            </a:lvl2pPr>
            <a:lvl3pPr marL="1219200" indent="-3048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3pPr>
            <a:lvl4pPr marL="1737360" indent="-365760">
              <a:spcBef>
                <a:spcPts val="700"/>
              </a:spcBef>
              <a:buSzPct val="100000"/>
              <a:buFont typeface="Arial"/>
              <a:buChar char="–"/>
              <a:defRPr sz="3200">
                <a:latin typeface="Calibri"/>
                <a:ea typeface="Calibri"/>
                <a:cs typeface="Calibri"/>
                <a:sym typeface="Calibri"/>
              </a:defRPr>
            </a:lvl4pPr>
            <a:lvl5pPr marL="2194560" indent="-365760">
              <a:spcBef>
                <a:spcPts val="700"/>
              </a:spcBef>
              <a:buSzPct val="100000"/>
              <a:buFont typeface="Arial"/>
              <a:buChar char="»"/>
              <a:defRPr sz="3200">
                <a:latin typeface="Calibri"/>
                <a:ea typeface="Calibri"/>
                <a:cs typeface="Calibri"/>
                <a:sym typeface="Calibri"/>
              </a:defRPr>
            </a:lvl5pPr>
            <a:lvl6pPr marL="2651760" indent="-36576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6pPr>
            <a:lvl7pPr marL="3108960" indent="-36576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7pPr>
            <a:lvl8pPr marL="3566159" indent="-365759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8pPr>
            <a:lvl9pPr marL="4023359" indent="-365759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400"/>
              </a:spcBef>
              <a:buNone/>
              <a:defRPr sz="1800"/>
            </a:pPr>
            <a:r>
              <a:rPr lang="it-IT" sz="2800" b="1" dirty="0">
                <a:solidFill>
                  <a:srgbClr val="10482F"/>
                </a:solidFill>
                <a:latin typeface="Calibri" panose="020F0502020204030204" pitchFamily="34" charset="0"/>
                <a:sym typeface="Chaparral Pro"/>
              </a:rPr>
              <a:t>Più della metà relative ai produttori, essendo inoltre in crescita </a:t>
            </a:r>
          </a:p>
        </p:txBody>
      </p:sp>
    </p:spTree>
    <p:extLst>
      <p:ext uri="{BB962C8B-B14F-4D97-AF65-F5344CB8AC3E}">
        <p14:creationId xmlns:p14="http://schemas.microsoft.com/office/powerpoint/2010/main" val="16027697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0">
            <a:extLst>
              <a:ext uri="{FF2B5EF4-FFF2-40B4-BE49-F238E27FC236}">
                <a16:creationId xmlns:a16="http://schemas.microsoft.com/office/drawing/2014/main" id="{B39D0057-333E-4EBB-B359-120F950C74B6}"/>
              </a:ext>
            </a:extLst>
          </p:cNvPr>
          <p:cNvSpPr/>
          <p:nvPr/>
        </p:nvSpPr>
        <p:spPr>
          <a:xfrm>
            <a:off x="1919536" y="1412776"/>
            <a:ext cx="9505056" cy="0"/>
          </a:xfrm>
          <a:prstGeom prst="line">
            <a:avLst/>
          </a:prstGeom>
          <a:ln w="25400">
            <a:solidFill>
              <a:srgbClr val="00B050"/>
            </a:solidFill>
          </a:ln>
          <a:effectLst>
            <a:outerShdw blurRad="38100" dist="23000" dir="5400000" rotWithShape="0">
              <a:srgbClr val="000000">
                <a:alpha val="34999"/>
              </a:srgbClr>
            </a:outerShdw>
          </a:effectLst>
        </p:spPr>
        <p:txBody>
          <a:bodyPr lIns="0" tIns="0" rIns="0" bIns="0"/>
          <a:lstStyle/>
          <a:p>
            <a:pPr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1200"/>
          </a:p>
        </p:txBody>
      </p:sp>
      <p:pic>
        <p:nvPicPr>
          <p:cNvPr id="7" name="Immagine 2">
            <a:extLst>
              <a:ext uri="{FF2B5EF4-FFF2-40B4-BE49-F238E27FC236}">
                <a16:creationId xmlns:a16="http://schemas.microsoft.com/office/drawing/2014/main" id="{1CE404AB-00E9-421B-AF2D-3BC84952E1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10293" cy="1633574"/>
          </a:xfrm>
          <a:prstGeom prst="rect">
            <a:avLst/>
          </a:prstGeom>
        </p:spPr>
      </p:pic>
      <p:pic>
        <p:nvPicPr>
          <p:cNvPr id="12" name="Picture 2" descr="C:\Users\user\Desktop\LOGO PLEF completo.jpg">
            <a:extLst>
              <a:ext uri="{FF2B5EF4-FFF2-40B4-BE49-F238E27FC236}">
                <a16:creationId xmlns:a16="http://schemas.microsoft.com/office/drawing/2014/main" id="{5D330073-F84F-4FFA-824B-5D2E4E63B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8392" y="6245552"/>
            <a:ext cx="1706515" cy="56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hape 58">
            <a:extLst>
              <a:ext uri="{FF2B5EF4-FFF2-40B4-BE49-F238E27FC236}">
                <a16:creationId xmlns:a16="http://schemas.microsoft.com/office/drawing/2014/main" id="{00FF12A3-0817-4276-B5E4-5E794E930F18}"/>
              </a:ext>
            </a:extLst>
          </p:cNvPr>
          <p:cNvSpPr txBox="1">
            <a:spLocks/>
          </p:cNvSpPr>
          <p:nvPr/>
        </p:nvSpPr>
        <p:spPr>
          <a:xfrm>
            <a:off x="1933599" y="836711"/>
            <a:ext cx="10131307" cy="432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 fontScale="92500" lnSpcReduction="20000"/>
          </a:bodyPr>
          <a:lstStyle>
            <a:lvl1pPr marL="342900" indent="-3429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1pPr>
            <a:lvl2pPr marL="783771" indent="-326571">
              <a:spcBef>
                <a:spcPts val="700"/>
              </a:spcBef>
              <a:buSzPct val="100000"/>
              <a:buFont typeface="Arial"/>
              <a:buChar char="–"/>
              <a:defRPr sz="3200">
                <a:latin typeface="Calibri"/>
                <a:ea typeface="Calibri"/>
                <a:cs typeface="Calibri"/>
                <a:sym typeface="Calibri"/>
              </a:defRPr>
            </a:lvl2pPr>
            <a:lvl3pPr marL="1219200" indent="-3048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3pPr>
            <a:lvl4pPr marL="1737360" indent="-365760">
              <a:spcBef>
                <a:spcPts val="700"/>
              </a:spcBef>
              <a:buSzPct val="100000"/>
              <a:buFont typeface="Arial"/>
              <a:buChar char="–"/>
              <a:defRPr sz="3200">
                <a:latin typeface="Calibri"/>
                <a:ea typeface="Calibri"/>
                <a:cs typeface="Calibri"/>
                <a:sym typeface="Calibri"/>
              </a:defRPr>
            </a:lvl4pPr>
            <a:lvl5pPr marL="2194560" indent="-365760">
              <a:spcBef>
                <a:spcPts val="700"/>
              </a:spcBef>
              <a:buSzPct val="100000"/>
              <a:buFont typeface="Arial"/>
              <a:buChar char="»"/>
              <a:defRPr sz="3200">
                <a:latin typeface="Calibri"/>
                <a:ea typeface="Calibri"/>
                <a:cs typeface="Calibri"/>
                <a:sym typeface="Calibri"/>
              </a:defRPr>
            </a:lvl5pPr>
            <a:lvl6pPr marL="2651760" indent="-36576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6pPr>
            <a:lvl7pPr marL="3108960" indent="-36576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7pPr>
            <a:lvl8pPr marL="3566159" indent="-365759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8pPr>
            <a:lvl9pPr marL="4023359" indent="-365759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400"/>
              </a:spcBef>
              <a:buNone/>
              <a:defRPr sz="1800"/>
            </a:pPr>
            <a:r>
              <a:rPr lang="it-IT" sz="2800" b="1" dirty="0">
                <a:solidFill>
                  <a:srgbClr val="10482F"/>
                </a:solidFill>
                <a:latin typeface="Calibri" panose="020F0502020204030204" pitchFamily="34" charset="0"/>
                <a:sym typeface="Chaparral Pro"/>
              </a:rPr>
              <a:t>In crescita le notizie di non food, sebbene minoritarie rispetto al food</a:t>
            </a:r>
          </a:p>
        </p:txBody>
      </p:sp>
      <p:graphicFrame>
        <p:nvGraphicFramePr>
          <p:cNvPr id="11" name="Grafico 4">
            <a:extLst>
              <a:ext uri="{FF2B5EF4-FFF2-40B4-BE49-F238E27FC236}">
                <a16:creationId xmlns:a16="http://schemas.microsoft.com/office/drawing/2014/main" id="{231FC310-5018-4E5D-99E6-929C8C1893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361840"/>
              </p:ext>
            </p:extLst>
          </p:nvPr>
        </p:nvGraphicFramePr>
        <p:xfrm>
          <a:off x="83472" y="2348888"/>
          <a:ext cx="5325863" cy="3816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Grafico 5">
            <a:extLst>
              <a:ext uri="{FF2B5EF4-FFF2-40B4-BE49-F238E27FC236}">
                <a16:creationId xmlns:a16="http://schemas.microsoft.com/office/drawing/2014/main" id="{00000000-0008-0000-00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9796841"/>
              </p:ext>
            </p:extLst>
          </p:nvPr>
        </p:nvGraphicFramePr>
        <p:xfrm>
          <a:off x="5807968" y="2420888"/>
          <a:ext cx="5829919" cy="3680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Shape 60">
            <a:extLst>
              <a:ext uri="{FF2B5EF4-FFF2-40B4-BE49-F238E27FC236}">
                <a16:creationId xmlns:a16="http://schemas.microsoft.com/office/drawing/2014/main" id="{614C8E96-B776-4372-8B21-77A8C2B52836}"/>
              </a:ext>
            </a:extLst>
          </p:cNvPr>
          <p:cNvSpPr/>
          <p:nvPr/>
        </p:nvSpPr>
        <p:spPr>
          <a:xfrm>
            <a:off x="5360763" y="1844832"/>
            <a:ext cx="15157" cy="453648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lIns="0" tIns="0" rIns="0" bIns="0"/>
          <a:lstStyle/>
          <a:p>
            <a:pPr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12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6B7576-8F68-41CE-8CEF-CD960DC026F9}"/>
              </a:ext>
            </a:extLst>
          </p:cNvPr>
          <p:cNvSpPr txBox="1"/>
          <p:nvPr/>
        </p:nvSpPr>
        <p:spPr>
          <a:xfrm>
            <a:off x="695400" y="1858214"/>
            <a:ext cx="3933937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spc="0" normalizeH="0" baseline="0" dirty="0">
                <a:ln>
                  <a:noFill/>
                </a:ln>
                <a:solidFill>
                  <a:srgbClr val="13588B"/>
                </a:solidFill>
                <a:effectLst/>
                <a:uFillTx/>
                <a:latin typeface="Calibri" panose="020F0502020204030204" pitchFamily="34" charset="0"/>
                <a:sym typeface="Calibri"/>
              </a:rPr>
              <a:t>Articoli per Produttori per categoria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13588B"/>
              </a:solidFill>
              <a:effectLst/>
              <a:uFillTx/>
              <a:latin typeface="Calibri" panose="020F0502020204030204" pitchFamily="34" charset="0"/>
              <a:sym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300740-DB43-4C9F-8951-F04492961FA5}"/>
              </a:ext>
            </a:extLst>
          </p:cNvPr>
          <p:cNvSpPr txBox="1"/>
          <p:nvPr/>
        </p:nvSpPr>
        <p:spPr>
          <a:xfrm>
            <a:off x="6755958" y="1884822"/>
            <a:ext cx="3933937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spc="0" normalizeH="0" baseline="0" dirty="0">
                <a:ln>
                  <a:noFill/>
                </a:ln>
                <a:solidFill>
                  <a:srgbClr val="13588B"/>
                </a:solidFill>
                <a:effectLst/>
                <a:uFillTx/>
                <a:latin typeface="Calibri" panose="020F0502020204030204" pitchFamily="34" charset="0"/>
                <a:sym typeface="Calibri"/>
              </a:rPr>
              <a:t>Evoluzione nel Tempo in %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13588B"/>
              </a:solidFill>
              <a:effectLst/>
              <a:uFillTx/>
              <a:latin typeface="Calibri" panose="020F0502020204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253749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D28F37C9-0B75-4D13-8A18-A2F0DAAC04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1380033"/>
              </p:ext>
            </p:extLst>
          </p:nvPr>
        </p:nvGraphicFramePr>
        <p:xfrm>
          <a:off x="2278126" y="1397000"/>
          <a:ext cx="7934946" cy="4824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B69E7400-083A-4F27-8D88-FE5AC9C93A3D}"/>
              </a:ext>
            </a:extLst>
          </p:cNvPr>
          <p:cNvSpPr txBox="1"/>
          <p:nvPr/>
        </p:nvSpPr>
        <p:spPr>
          <a:xfrm>
            <a:off x="3791744" y="4869160"/>
            <a:ext cx="792088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it-IT" sz="1600" dirty="0">
                <a:solidFill>
                  <a:srgbClr val="92D050"/>
                </a:solidFill>
                <a:latin typeface="Calibri" panose="020F0502020204030204" pitchFamily="34" charset="0"/>
              </a:rPr>
              <a:t>+1,7%</a:t>
            </a:r>
            <a:endParaRPr lang="en-US" sz="1600" dirty="0">
              <a:solidFill>
                <a:srgbClr val="92D050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F325B7D-4138-46D0-A938-35FBC03D91A5}"/>
              </a:ext>
            </a:extLst>
          </p:cNvPr>
          <p:cNvSpPr txBox="1"/>
          <p:nvPr/>
        </p:nvSpPr>
        <p:spPr>
          <a:xfrm>
            <a:off x="3791744" y="3809364"/>
            <a:ext cx="792088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it-IT" sz="1600" dirty="0">
                <a:solidFill>
                  <a:srgbClr val="FF0000"/>
                </a:solidFill>
                <a:latin typeface="Calibri" panose="020F0502020204030204" pitchFamily="34" charset="0"/>
              </a:rPr>
              <a:t>-3,2%</a:t>
            </a:r>
            <a:endParaRPr lang="en-US" sz="16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42DDE6-BC0C-46C6-9B82-99682B36CA9E}"/>
              </a:ext>
            </a:extLst>
          </p:cNvPr>
          <p:cNvSpPr txBox="1"/>
          <p:nvPr/>
        </p:nvSpPr>
        <p:spPr>
          <a:xfrm>
            <a:off x="3791744" y="3213943"/>
            <a:ext cx="792088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it-IT" sz="1600" dirty="0">
                <a:solidFill>
                  <a:srgbClr val="13588B"/>
                </a:solidFill>
                <a:latin typeface="Calibri" panose="020F0502020204030204" pitchFamily="34" charset="0"/>
              </a:rPr>
              <a:t>=%</a:t>
            </a:r>
            <a:endParaRPr lang="en-US" sz="1600" dirty="0">
              <a:solidFill>
                <a:srgbClr val="13588B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6D77304-CD2B-4A3E-8292-DB31870B7B28}"/>
              </a:ext>
            </a:extLst>
          </p:cNvPr>
          <p:cNvSpPr txBox="1"/>
          <p:nvPr/>
        </p:nvSpPr>
        <p:spPr>
          <a:xfrm>
            <a:off x="3791744" y="2906896"/>
            <a:ext cx="792088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it-IT" sz="1600" dirty="0">
                <a:solidFill>
                  <a:srgbClr val="13588B"/>
                </a:solidFill>
                <a:latin typeface="Calibri" panose="020F0502020204030204" pitchFamily="34" charset="0"/>
              </a:rPr>
              <a:t>=%</a:t>
            </a:r>
            <a:endParaRPr lang="en-US" sz="1600" dirty="0">
              <a:solidFill>
                <a:srgbClr val="13588B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77E4C47-7739-48B9-8FF8-B07DB04A0409}"/>
              </a:ext>
            </a:extLst>
          </p:cNvPr>
          <p:cNvSpPr txBox="1"/>
          <p:nvPr/>
        </p:nvSpPr>
        <p:spPr>
          <a:xfrm>
            <a:off x="3791744" y="2414821"/>
            <a:ext cx="792088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it-IT" sz="1600" dirty="0">
                <a:solidFill>
                  <a:srgbClr val="92D050"/>
                </a:solidFill>
                <a:latin typeface="Calibri" panose="020F0502020204030204" pitchFamily="34" charset="0"/>
              </a:rPr>
              <a:t>+1,5%</a:t>
            </a:r>
            <a:endParaRPr lang="en-US" sz="1600" dirty="0">
              <a:solidFill>
                <a:srgbClr val="92D050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D9F6DF3-3BC4-47DA-9D7F-14000D76D1AE}"/>
              </a:ext>
            </a:extLst>
          </p:cNvPr>
          <p:cNvSpPr txBox="1"/>
          <p:nvPr/>
        </p:nvSpPr>
        <p:spPr>
          <a:xfrm>
            <a:off x="5663952" y="4947235"/>
            <a:ext cx="792088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it-IT" sz="1600" dirty="0">
                <a:solidFill>
                  <a:srgbClr val="92D050"/>
                </a:solidFill>
                <a:latin typeface="Calibri" panose="020F0502020204030204" pitchFamily="34" charset="0"/>
              </a:rPr>
              <a:t>+3,1%</a:t>
            </a:r>
            <a:endParaRPr lang="en-US" sz="1600" dirty="0">
              <a:solidFill>
                <a:srgbClr val="92D050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51FCBC0-C53A-446B-A9F1-2AEE3DCC4171}"/>
              </a:ext>
            </a:extLst>
          </p:cNvPr>
          <p:cNvSpPr txBox="1"/>
          <p:nvPr/>
        </p:nvSpPr>
        <p:spPr>
          <a:xfrm>
            <a:off x="5663952" y="3789040"/>
            <a:ext cx="792088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it-IT" sz="1600" dirty="0">
                <a:solidFill>
                  <a:srgbClr val="FF0000"/>
                </a:solidFill>
                <a:latin typeface="Calibri" panose="020F0502020204030204" pitchFamily="34" charset="0"/>
              </a:rPr>
              <a:t>-5,2%</a:t>
            </a:r>
            <a:endParaRPr lang="en-US" sz="16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C90825B-FD6D-45A8-BB37-487D8970E64A}"/>
              </a:ext>
            </a:extLst>
          </p:cNvPr>
          <p:cNvSpPr txBox="1"/>
          <p:nvPr/>
        </p:nvSpPr>
        <p:spPr>
          <a:xfrm>
            <a:off x="5663952" y="3212976"/>
            <a:ext cx="792088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it-IT" sz="1600" dirty="0">
                <a:solidFill>
                  <a:srgbClr val="FF0000"/>
                </a:solidFill>
                <a:latin typeface="Calibri" panose="020F0502020204030204" pitchFamily="34" charset="0"/>
              </a:rPr>
              <a:t>-0,5%</a:t>
            </a:r>
            <a:endParaRPr lang="en-US" sz="16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EB87BC2-E56F-4166-8E4B-9456507D2561}"/>
              </a:ext>
            </a:extLst>
          </p:cNvPr>
          <p:cNvSpPr txBox="1"/>
          <p:nvPr/>
        </p:nvSpPr>
        <p:spPr>
          <a:xfrm>
            <a:off x="5663952" y="2924944"/>
            <a:ext cx="792088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it-IT" sz="1600" dirty="0">
                <a:solidFill>
                  <a:srgbClr val="13588B"/>
                </a:solidFill>
                <a:latin typeface="Calibri" panose="020F0502020204030204" pitchFamily="34" charset="0"/>
              </a:rPr>
              <a:t>=%</a:t>
            </a:r>
            <a:endParaRPr lang="en-US" sz="1600" dirty="0">
              <a:solidFill>
                <a:srgbClr val="13588B"/>
              </a:solidFill>
              <a:latin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A46EB81-810E-4A45-9EDA-F5C715588C7E}"/>
              </a:ext>
            </a:extLst>
          </p:cNvPr>
          <p:cNvSpPr txBox="1"/>
          <p:nvPr/>
        </p:nvSpPr>
        <p:spPr>
          <a:xfrm>
            <a:off x="5663952" y="2420888"/>
            <a:ext cx="792088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it-IT" sz="1600" dirty="0">
                <a:solidFill>
                  <a:srgbClr val="92D050"/>
                </a:solidFill>
                <a:latin typeface="Calibri" panose="020F0502020204030204" pitchFamily="34" charset="0"/>
              </a:rPr>
              <a:t>+2,7%</a:t>
            </a:r>
            <a:endParaRPr lang="en-US" sz="1600" dirty="0">
              <a:solidFill>
                <a:srgbClr val="92D050"/>
              </a:solidFill>
              <a:latin typeface="Calibri" panose="020F050202020403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A51FA3D-47BB-497A-ABA5-4A7B48BB15FA}"/>
              </a:ext>
            </a:extLst>
          </p:cNvPr>
          <p:cNvSpPr txBox="1"/>
          <p:nvPr/>
        </p:nvSpPr>
        <p:spPr>
          <a:xfrm>
            <a:off x="7609148" y="4653136"/>
            <a:ext cx="792088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it-IT" sz="1600" dirty="0">
                <a:solidFill>
                  <a:srgbClr val="92D050"/>
                </a:solidFill>
                <a:latin typeface="Calibri" panose="020F0502020204030204" pitchFamily="34" charset="0"/>
              </a:rPr>
              <a:t>+2,1%</a:t>
            </a:r>
            <a:endParaRPr lang="en-US" sz="1600" dirty="0">
              <a:solidFill>
                <a:srgbClr val="92D050"/>
              </a:solidFill>
              <a:latin typeface="Calibri" panose="020F0502020204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754C958-7470-4CCE-AA65-7CF16870169D}"/>
              </a:ext>
            </a:extLst>
          </p:cNvPr>
          <p:cNvSpPr txBox="1"/>
          <p:nvPr/>
        </p:nvSpPr>
        <p:spPr>
          <a:xfrm>
            <a:off x="7609148" y="3356992"/>
            <a:ext cx="792088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it-IT" sz="1600" dirty="0">
                <a:solidFill>
                  <a:srgbClr val="FF0000"/>
                </a:solidFill>
                <a:latin typeface="Calibri" panose="020F0502020204030204" pitchFamily="34" charset="0"/>
              </a:rPr>
              <a:t>-2,4%</a:t>
            </a:r>
            <a:endParaRPr lang="en-US" sz="16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F8FCF05-8D97-4D8F-8A83-04EA03E79ACD}"/>
              </a:ext>
            </a:extLst>
          </p:cNvPr>
          <p:cNvSpPr txBox="1"/>
          <p:nvPr/>
        </p:nvSpPr>
        <p:spPr>
          <a:xfrm>
            <a:off x="7609148" y="2924944"/>
            <a:ext cx="792088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it-IT" sz="1600" dirty="0">
                <a:solidFill>
                  <a:srgbClr val="13588B"/>
                </a:solidFill>
                <a:latin typeface="Calibri" panose="020F0502020204030204" pitchFamily="34" charset="0"/>
              </a:rPr>
              <a:t>=%</a:t>
            </a:r>
            <a:endParaRPr lang="en-US" sz="1600" dirty="0">
              <a:solidFill>
                <a:srgbClr val="13588B"/>
              </a:solidFill>
              <a:latin typeface="Calibri" panose="020F050202020403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6C224EA-E435-4A97-8341-B3A588CC2C7F}"/>
              </a:ext>
            </a:extLst>
          </p:cNvPr>
          <p:cNvSpPr txBox="1"/>
          <p:nvPr/>
        </p:nvSpPr>
        <p:spPr>
          <a:xfrm>
            <a:off x="7609148" y="2708920"/>
            <a:ext cx="792088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it-IT" sz="1600" dirty="0">
                <a:solidFill>
                  <a:srgbClr val="FF0000"/>
                </a:solidFill>
                <a:latin typeface="Calibri" panose="020F0502020204030204" pitchFamily="34" charset="0"/>
              </a:rPr>
              <a:t>-0,8%</a:t>
            </a:r>
            <a:endParaRPr lang="en-US" sz="16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692ECBA-5A7A-4532-A698-247348F3CE18}"/>
              </a:ext>
            </a:extLst>
          </p:cNvPr>
          <p:cNvSpPr txBox="1"/>
          <p:nvPr/>
        </p:nvSpPr>
        <p:spPr>
          <a:xfrm>
            <a:off x="7609148" y="2348880"/>
            <a:ext cx="792088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it-IT" sz="1600" dirty="0">
                <a:solidFill>
                  <a:srgbClr val="92D050"/>
                </a:solidFill>
                <a:latin typeface="Calibri" panose="020F0502020204030204" pitchFamily="34" charset="0"/>
              </a:rPr>
              <a:t>+0,9%</a:t>
            </a:r>
            <a:endParaRPr lang="en-US" sz="1600" dirty="0">
              <a:solidFill>
                <a:srgbClr val="92D050"/>
              </a:solidFill>
              <a:latin typeface="Calibri" panose="020F050202020403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C8DD89E-7195-419D-8C9A-7F1F858BF4F0}"/>
              </a:ext>
            </a:extLst>
          </p:cNvPr>
          <p:cNvSpPr txBox="1"/>
          <p:nvPr/>
        </p:nvSpPr>
        <p:spPr>
          <a:xfrm>
            <a:off x="9521964" y="5178680"/>
            <a:ext cx="792088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it-IT" sz="1600" dirty="0">
                <a:solidFill>
                  <a:srgbClr val="92D050"/>
                </a:solidFill>
                <a:latin typeface="Calibri" panose="020F0502020204030204" pitchFamily="34" charset="0"/>
              </a:rPr>
              <a:t>+1,8%</a:t>
            </a:r>
            <a:endParaRPr lang="en-US" sz="1600" dirty="0">
              <a:solidFill>
                <a:srgbClr val="92D050"/>
              </a:solidFill>
              <a:latin typeface="Calibri" panose="020F050202020403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95AD791-75DA-48BA-BC6B-D28240D4937F}"/>
              </a:ext>
            </a:extLst>
          </p:cNvPr>
          <p:cNvSpPr txBox="1"/>
          <p:nvPr/>
        </p:nvSpPr>
        <p:spPr>
          <a:xfrm>
            <a:off x="9521964" y="4365104"/>
            <a:ext cx="792088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it-IT" sz="1600" dirty="0">
                <a:solidFill>
                  <a:srgbClr val="FF0000"/>
                </a:solidFill>
                <a:latin typeface="Calibri" panose="020F0502020204030204" pitchFamily="34" charset="0"/>
              </a:rPr>
              <a:t>-0,3%</a:t>
            </a:r>
            <a:endParaRPr lang="en-US" sz="16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C7E362F-3B84-41D8-AD04-B26BF6DCCC8D}"/>
              </a:ext>
            </a:extLst>
          </p:cNvPr>
          <p:cNvSpPr txBox="1"/>
          <p:nvPr/>
        </p:nvSpPr>
        <p:spPr>
          <a:xfrm>
            <a:off x="9521964" y="3666512"/>
            <a:ext cx="792088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it-IT" sz="1600" dirty="0">
                <a:solidFill>
                  <a:srgbClr val="92D050"/>
                </a:solidFill>
                <a:latin typeface="Calibri" panose="020F0502020204030204" pitchFamily="34" charset="0"/>
              </a:rPr>
              <a:t>0,6%</a:t>
            </a:r>
            <a:endParaRPr lang="en-US" sz="1600" dirty="0">
              <a:solidFill>
                <a:srgbClr val="92D050"/>
              </a:solidFill>
              <a:latin typeface="Calibri" panose="020F050202020403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CBEB6F1-0B93-4C8E-A3F8-19E1A02167ED}"/>
              </a:ext>
            </a:extLst>
          </p:cNvPr>
          <p:cNvSpPr txBox="1"/>
          <p:nvPr/>
        </p:nvSpPr>
        <p:spPr>
          <a:xfrm>
            <a:off x="9521964" y="3018440"/>
            <a:ext cx="792088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it-IT" sz="1600" dirty="0">
                <a:solidFill>
                  <a:srgbClr val="FF0000"/>
                </a:solidFill>
                <a:latin typeface="Calibri" panose="020F0502020204030204" pitchFamily="34" charset="0"/>
              </a:rPr>
              <a:t>-1,7%</a:t>
            </a:r>
            <a:endParaRPr lang="en-US" sz="16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036BB38-75D2-4273-ADB5-0D80F4E775DB}"/>
              </a:ext>
            </a:extLst>
          </p:cNvPr>
          <p:cNvSpPr txBox="1"/>
          <p:nvPr/>
        </p:nvSpPr>
        <p:spPr>
          <a:xfrm>
            <a:off x="9521964" y="2414821"/>
            <a:ext cx="792088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it-IT" sz="1600" dirty="0">
                <a:solidFill>
                  <a:srgbClr val="FF0000"/>
                </a:solidFill>
                <a:latin typeface="Calibri" panose="020F0502020204030204" pitchFamily="34" charset="0"/>
              </a:rPr>
              <a:t>-0,4%</a:t>
            </a:r>
            <a:endParaRPr lang="en-US" sz="16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B4C0C58-483D-456E-AEAD-11D2F136A391}"/>
              </a:ext>
            </a:extLst>
          </p:cNvPr>
          <p:cNvSpPr txBox="1"/>
          <p:nvPr/>
        </p:nvSpPr>
        <p:spPr>
          <a:xfrm>
            <a:off x="0" y="6213212"/>
            <a:ext cx="10358392" cy="60016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lvl1pPr>
              <a:defRPr sz="1100">
                <a:latin typeface="Chaparral Pro"/>
              </a:defRPr>
            </a:lvl1pPr>
          </a:lstStyle>
          <a:p>
            <a:r>
              <a:rPr lang="it-IT" dirty="0">
                <a:latin typeface="Calibri" panose="020F0502020204030204" pitchFamily="34" charset="0"/>
              </a:rPr>
              <a:t>* per processi esterni, si intendono tutti gli interventi rivolti all’esterno dell’impresa, come quelli sulla cooperazione, filantropia, fuori fabbrica</a:t>
            </a:r>
            <a:endParaRPr lang="en-US" dirty="0">
              <a:latin typeface="Calibri" panose="020F0502020204030204" pitchFamily="34" charset="0"/>
            </a:endParaRPr>
          </a:p>
          <a:p>
            <a:r>
              <a:rPr lang="it-IT" dirty="0">
                <a:latin typeface="Calibri" panose="020F0502020204030204" pitchFamily="34" charset="0"/>
              </a:rPr>
              <a:t>** per processi interni, si intendono tutti gli interventi rivolti all’interno dell’impresa, come quelli su impianti e strutture, human resources, certificazione, rendicontazione, sistema partecipativo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Shape 60">
            <a:extLst>
              <a:ext uri="{FF2B5EF4-FFF2-40B4-BE49-F238E27FC236}">
                <a16:creationId xmlns:a16="http://schemas.microsoft.com/office/drawing/2014/main" id="{D34D8856-E569-4EC9-997C-471FE71D9D24}"/>
              </a:ext>
            </a:extLst>
          </p:cNvPr>
          <p:cNvSpPr/>
          <p:nvPr/>
        </p:nvSpPr>
        <p:spPr>
          <a:xfrm>
            <a:off x="1919536" y="1412776"/>
            <a:ext cx="9505056" cy="0"/>
          </a:xfrm>
          <a:prstGeom prst="line">
            <a:avLst/>
          </a:prstGeom>
          <a:ln w="25400">
            <a:solidFill>
              <a:srgbClr val="00B050"/>
            </a:solidFill>
          </a:ln>
          <a:effectLst>
            <a:outerShdw blurRad="38100" dist="23000" dir="5400000" rotWithShape="0">
              <a:srgbClr val="000000">
                <a:alpha val="34999"/>
              </a:srgbClr>
            </a:outerShdw>
          </a:effectLst>
        </p:spPr>
        <p:txBody>
          <a:bodyPr lIns="0" tIns="0" rIns="0" bIns="0"/>
          <a:lstStyle/>
          <a:p>
            <a:pPr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1200"/>
          </a:p>
        </p:txBody>
      </p:sp>
      <p:pic>
        <p:nvPicPr>
          <p:cNvPr id="4" name="Immagine 2">
            <a:extLst>
              <a:ext uri="{FF2B5EF4-FFF2-40B4-BE49-F238E27FC236}">
                <a16:creationId xmlns:a16="http://schemas.microsoft.com/office/drawing/2014/main" id="{06DBA513-EC82-4C62-8427-C41E9F58FF4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10293" cy="1633574"/>
          </a:xfrm>
          <a:prstGeom prst="rect">
            <a:avLst/>
          </a:prstGeom>
        </p:spPr>
      </p:pic>
      <p:pic>
        <p:nvPicPr>
          <p:cNvPr id="5" name="Picture 2" descr="C:\Users\user\Desktop\LOGO PLEF completo.jpg">
            <a:extLst>
              <a:ext uri="{FF2B5EF4-FFF2-40B4-BE49-F238E27FC236}">
                <a16:creationId xmlns:a16="http://schemas.microsoft.com/office/drawing/2014/main" id="{B90E0E0D-DE1D-4E10-8A48-369851F47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8392" y="6245552"/>
            <a:ext cx="1706515" cy="56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hape 58">
            <a:extLst>
              <a:ext uri="{FF2B5EF4-FFF2-40B4-BE49-F238E27FC236}">
                <a16:creationId xmlns:a16="http://schemas.microsoft.com/office/drawing/2014/main" id="{3D83B5AB-C381-4A16-84FB-48781FAC6F95}"/>
              </a:ext>
            </a:extLst>
          </p:cNvPr>
          <p:cNvSpPr txBox="1">
            <a:spLocks/>
          </p:cNvSpPr>
          <p:nvPr/>
        </p:nvSpPr>
        <p:spPr>
          <a:xfrm>
            <a:off x="1933600" y="836711"/>
            <a:ext cx="9490992" cy="432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 fontScale="92500" lnSpcReduction="20000"/>
          </a:bodyPr>
          <a:lstStyle>
            <a:lvl1pPr marL="342900" indent="-3429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1pPr>
            <a:lvl2pPr marL="783771" indent="-326571">
              <a:spcBef>
                <a:spcPts val="700"/>
              </a:spcBef>
              <a:buSzPct val="100000"/>
              <a:buFont typeface="Arial"/>
              <a:buChar char="–"/>
              <a:defRPr sz="3200">
                <a:latin typeface="Calibri"/>
                <a:ea typeface="Calibri"/>
                <a:cs typeface="Calibri"/>
                <a:sym typeface="Calibri"/>
              </a:defRPr>
            </a:lvl2pPr>
            <a:lvl3pPr marL="1219200" indent="-3048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3pPr>
            <a:lvl4pPr marL="1737360" indent="-365760">
              <a:spcBef>
                <a:spcPts val="700"/>
              </a:spcBef>
              <a:buSzPct val="100000"/>
              <a:buFont typeface="Arial"/>
              <a:buChar char="–"/>
              <a:defRPr sz="3200">
                <a:latin typeface="Calibri"/>
                <a:ea typeface="Calibri"/>
                <a:cs typeface="Calibri"/>
                <a:sym typeface="Calibri"/>
              </a:defRPr>
            </a:lvl4pPr>
            <a:lvl5pPr marL="2194560" indent="-365760">
              <a:spcBef>
                <a:spcPts val="700"/>
              </a:spcBef>
              <a:buSzPct val="100000"/>
              <a:buFont typeface="Arial"/>
              <a:buChar char="»"/>
              <a:defRPr sz="3200">
                <a:latin typeface="Calibri"/>
                <a:ea typeface="Calibri"/>
                <a:cs typeface="Calibri"/>
                <a:sym typeface="Calibri"/>
              </a:defRPr>
            </a:lvl5pPr>
            <a:lvl6pPr marL="2651760" indent="-36576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6pPr>
            <a:lvl7pPr marL="3108960" indent="-36576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7pPr>
            <a:lvl8pPr marL="3566159" indent="-365759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8pPr>
            <a:lvl9pPr marL="4023359" indent="-365759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400"/>
              </a:spcBef>
              <a:buNone/>
              <a:defRPr sz="1800"/>
            </a:pPr>
            <a:r>
              <a:rPr lang="it-IT" sz="2800" b="1" dirty="0">
                <a:solidFill>
                  <a:srgbClr val="10482F"/>
                </a:solidFill>
                <a:latin typeface="Calibri" panose="020F0502020204030204" pitchFamily="34" charset="0"/>
                <a:sym typeface="Chaparral Pro"/>
              </a:rPr>
              <a:t>I processi esterni hanno maggior peso, tranne che per i fornitori</a:t>
            </a:r>
          </a:p>
        </p:txBody>
      </p:sp>
    </p:spTree>
    <p:extLst>
      <p:ext uri="{BB962C8B-B14F-4D97-AF65-F5344CB8AC3E}">
        <p14:creationId xmlns:p14="http://schemas.microsoft.com/office/powerpoint/2010/main" val="405686854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60">
            <a:extLst>
              <a:ext uri="{FF2B5EF4-FFF2-40B4-BE49-F238E27FC236}">
                <a16:creationId xmlns:a16="http://schemas.microsoft.com/office/drawing/2014/main" id="{A32CB5F4-06A1-4E93-98DC-83DBC5DFF9C4}"/>
              </a:ext>
            </a:extLst>
          </p:cNvPr>
          <p:cNvSpPr/>
          <p:nvPr/>
        </p:nvSpPr>
        <p:spPr>
          <a:xfrm>
            <a:off x="1919536" y="1412776"/>
            <a:ext cx="9505056" cy="0"/>
          </a:xfrm>
          <a:prstGeom prst="line">
            <a:avLst/>
          </a:prstGeom>
          <a:ln w="25400">
            <a:solidFill>
              <a:srgbClr val="00B050"/>
            </a:solidFill>
          </a:ln>
          <a:effectLst>
            <a:outerShdw blurRad="38100" dist="23000" dir="5400000" rotWithShape="0">
              <a:srgbClr val="000000">
                <a:alpha val="34999"/>
              </a:srgbClr>
            </a:outerShdw>
          </a:effectLst>
        </p:spPr>
        <p:txBody>
          <a:bodyPr lIns="0" tIns="0" rIns="0" bIns="0"/>
          <a:lstStyle/>
          <a:p>
            <a:pPr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1200"/>
          </a:p>
        </p:txBody>
      </p:sp>
      <p:pic>
        <p:nvPicPr>
          <p:cNvPr id="6" name="Immagine 2">
            <a:extLst>
              <a:ext uri="{FF2B5EF4-FFF2-40B4-BE49-F238E27FC236}">
                <a16:creationId xmlns:a16="http://schemas.microsoft.com/office/drawing/2014/main" id="{A8DBD191-4B80-48D6-9174-CB38B60D3D6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10293" cy="1633574"/>
          </a:xfrm>
          <a:prstGeom prst="rect">
            <a:avLst/>
          </a:prstGeom>
        </p:spPr>
      </p:pic>
      <p:pic>
        <p:nvPicPr>
          <p:cNvPr id="7" name="Picture 2" descr="C:\Users\user\Desktop\LOGO PLEF completo.jpg">
            <a:extLst>
              <a:ext uri="{FF2B5EF4-FFF2-40B4-BE49-F238E27FC236}">
                <a16:creationId xmlns:a16="http://schemas.microsoft.com/office/drawing/2014/main" id="{5878936F-52D7-42DD-A545-2127C54CE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8392" y="6245552"/>
            <a:ext cx="1706515" cy="56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hape 58">
            <a:extLst>
              <a:ext uri="{FF2B5EF4-FFF2-40B4-BE49-F238E27FC236}">
                <a16:creationId xmlns:a16="http://schemas.microsoft.com/office/drawing/2014/main" id="{E19B5AB9-B823-454E-85B3-CD6EF71B9B64}"/>
              </a:ext>
            </a:extLst>
          </p:cNvPr>
          <p:cNvSpPr txBox="1">
            <a:spLocks/>
          </p:cNvSpPr>
          <p:nvPr/>
        </p:nvSpPr>
        <p:spPr>
          <a:xfrm>
            <a:off x="1933600" y="836711"/>
            <a:ext cx="9490992" cy="432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 fontScale="92500" lnSpcReduction="20000"/>
          </a:bodyPr>
          <a:lstStyle>
            <a:lvl1pPr marL="342900" indent="-3429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1pPr>
            <a:lvl2pPr marL="783771" indent="-326571">
              <a:spcBef>
                <a:spcPts val="700"/>
              </a:spcBef>
              <a:buSzPct val="100000"/>
              <a:buFont typeface="Arial"/>
              <a:buChar char="–"/>
              <a:defRPr sz="3200">
                <a:latin typeface="Calibri"/>
                <a:ea typeface="Calibri"/>
                <a:cs typeface="Calibri"/>
                <a:sym typeface="Calibri"/>
              </a:defRPr>
            </a:lvl2pPr>
            <a:lvl3pPr marL="1219200" indent="-3048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3pPr>
            <a:lvl4pPr marL="1737360" indent="-365760">
              <a:spcBef>
                <a:spcPts val="700"/>
              </a:spcBef>
              <a:buSzPct val="100000"/>
              <a:buFont typeface="Arial"/>
              <a:buChar char="–"/>
              <a:defRPr sz="3200">
                <a:latin typeface="Calibri"/>
                <a:ea typeface="Calibri"/>
                <a:cs typeface="Calibri"/>
                <a:sym typeface="Calibri"/>
              </a:defRPr>
            </a:lvl4pPr>
            <a:lvl5pPr marL="2194560" indent="-365760">
              <a:spcBef>
                <a:spcPts val="700"/>
              </a:spcBef>
              <a:buSzPct val="100000"/>
              <a:buFont typeface="Arial"/>
              <a:buChar char="»"/>
              <a:defRPr sz="3200">
                <a:latin typeface="Calibri"/>
                <a:ea typeface="Calibri"/>
                <a:cs typeface="Calibri"/>
                <a:sym typeface="Calibri"/>
              </a:defRPr>
            </a:lvl5pPr>
            <a:lvl6pPr marL="2651760" indent="-36576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6pPr>
            <a:lvl7pPr marL="3108960" indent="-36576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7pPr>
            <a:lvl8pPr marL="3566159" indent="-365759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8pPr>
            <a:lvl9pPr marL="4023359" indent="-365759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400"/>
              </a:spcBef>
              <a:buNone/>
              <a:defRPr sz="1800"/>
            </a:pPr>
            <a:r>
              <a:rPr lang="it-IT" sz="2800" b="1" dirty="0">
                <a:solidFill>
                  <a:srgbClr val="10482F"/>
                </a:solidFill>
                <a:latin typeface="Calibri" panose="020F0502020204030204" pitchFamily="34" charset="0"/>
                <a:sym typeface="Chaparral Pro"/>
              </a:rPr>
              <a:t>Processi interni in continuo calo</a:t>
            </a:r>
          </a:p>
        </p:txBody>
      </p:sp>
      <p:graphicFrame>
        <p:nvGraphicFramePr>
          <p:cNvPr id="8" name="Grafico 3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9910405"/>
              </p:ext>
            </p:extLst>
          </p:nvPr>
        </p:nvGraphicFramePr>
        <p:xfrm>
          <a:off x="1199456" y="1669138"/>
          <a:ext cx="10585176" cy="4387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4A1DDEA-01CB-4130-98B5-0FA431C89A7E}"/>
              </a:ext>
            </a:extLst>
          </p:cNvPr>
          <p:cNvSpPr txBox="1"/>
          <p:nvPr/>
        </p:nvSpPr>
        <p:spPr>
          <a:xfrm>
            <a:off x="0" y="6213212"/>
            <a:ext cx="10358392" cy="60016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lvl1pPr>
              <a:defRPr sz="1100">
                <a:latin typeface="Chaparral Pro"/>
              </a:defRPr>
            </a:lvl1pPr>
          </a:lstStyle>
          <a:p>
            <a:r>
              <a:rPr lang="it-IT" dirty="0">
                <a:latin typeface="Calibri" panose="020F0502020204030204" pitchFamily="34" charset="0"/>
              </a:rPr>
              <a:t>* per processi esterni, si intendono tutti gli interventi rivolti all’esterno dell’impresa, come quelli sulla cooperazione, filantropia, fuori fabbrica</a:t>
            </a:r>
            <a:endParaRPr lang="en-US" dirty="0">
              <a:latin typeface="Calibri" panose="020F0502020204030204" pitchFamily="34" charset="0"/>
            </a:endParaRPr>
          </a:p>
          <a:p>
            <a:r>
              <a:rPr lang="it-IT" dirty="0">
                <a:latin typeface="Calibri" panose="020F0502020204030204" pitchFamily="34" charset="0"/>
              </a:rPr>
              <a:t>** per processi interni, si intendono tutti gli interventi rivolti all’interno dell’impresa, come quelli su impianti e strutture, human resources, certificazione, rendicontazione, sistema partecipativo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09831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Grafico 2">
            <a:extLst>
              <a:ext uri="{FF2B5EF4-FFF2-40B4-BE49-F238E27FC236}">
                <a16:creationId xmlns:a16="http://schemas.microsoft.com/office/drawing/2014/main" id="{56721C5B-0ECC-4C9B-ADAC-9A95516729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6571824"/>
              </p:ext>
            </p:extLst>
          </p:nvPr>
        </p:nvGraphicFramePr>
        <p:xfrm>
          <a:off x="1810294" y="1777592"/>
          <a:ext cx="9038234" cy="4141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hape 60">
            <a:extLst>
              <a:ext uri="{FF2B5EF4-FFF2-40B4-BE49-F238E27FC236}">
                <a16:creationId xmlns:a16="http://schemas.microsoft.com/office/drawing/2014/main" id="{8469F816-8797-4F5A-92DA-152ED17C4FA5}"/>
              </a:ext>
            </a:extLst>
          </p:cNvPr>
          <p:cNvSpPr/>
          <p:nvPr/>
        </p:nvSpPr>
        <p:spPr>
          <a:xfrm>
            <a:off x="1919536" y="1412776"/>
            <a:ext cx="9505056" cy="0"/>
          </a:xfrm>
          <a:prstGeom prst="line">
            <a:avLst/>
          </a:prstGeom>
          <a:ln w="25400">
            <a:solidFill>
              <a:srgbClr val="00B050"/>
            </a:solidFill>
          </a:ln>
          <a:effectLst>
            <a:outerShdw blurRad="38100" dist="23000" dir="5400000" rotWithShape="0">
              <a:srgbClr val="000000">
                <a:alpha val="34999"/>
              </a:srgbClr>
            </a:outerShdw>
          </a:effectLst>
        </p:spPr>
        <p:txBody>
          <a:bodyPr lIns="0" tIns="0" rIns="0" bIns="0"/>
          <a:lstStyle/>
          <a:p>
            <a:pPr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1200"/>
          </a:p>
        </p:txBody>
      </p:sp>
      <p:pic>
        <p:nvPicPr>
          <p:cNvPr id="5" name="Immagine 2">
            <a:extLst>
              <a:ext uri="{FF2B5EF4-FFF2-40B4-BE49-F238E27FC236}">
                <a16:creationId xmlns:a16="http://schemas.microsoft.com/office/drawing/2014/main" id="{B2BF5B33-FF2D-43E9-AD6B-AFFDC7AD9DD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10293" cy="1633574"/>
          </a:xfrm>
          <a:prstGeom prst="rect">
            <a:avLst/>
          </a:prstGeom>
        </p:spPr>
      </p:pic>
      <p:pic>
        <p:nvPicPr>
          <p:cNvPr id="6" name="Picture 2" descr="C:\Users\user\Desktop\LOGO PLEF completo.jpg">
            <a:extLst>
              <a:ext uri="{FF2B5EF4-FFF2-40B4-BE49-F238E27FC236}">
                <a16:creationId xmlns:a16="http://schemas.microsoft.com/office/drawing/2014/main" id="{64E20A76-86CF-45FA-9B9E-A79407309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8392" y="6245552"/>
            <a:ext cx="1706515" cy="56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hape 58">
            <a:extLst>
              <a:ext uri="{FF2B5EF4-FFF2-40B4-BE49-F238E27FC236}">
                <a16:creationId xmlns:a16="http://schemas.microsoft.com/office/drawing/2014/main" id="{E23D4F93-7F63-4D22-83D9-1F00FA6D76E7}"/>
              </a:ext>
            </a:extLst>
          </p:cNvPr>
          <p:cNvSpPr txBox="1">
            <a:spLocks/>
          </p:cNvSpPr>
          <p:nvPr/>
        </p:nvSpPr>
        <p:spPr>
          <a:xfrm>
            <a:off x="1933600" y="836711"/>
            <a:ext cx="9490992" cy="432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 fontScale="92500" lnSpcReduction="20000"/>
          </a:bodyPr>
          <a:lstStyle>
            <a:lvl1pPr marL="342900" indent="-3429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1pPr>
            <a:lvl2pPr marL="783771" indent="-326571">
              <a:spcBef>
                <a:spcPts val="700"/>
              </a:spcBef>
              <a:buSzPct val="100000"/>
              <a:buFont typeface="Arial"/>
              <a:buChar char="–"/>
              <a:defRPr sz="3200">
                <a:latin typeface="Calibri"/>
                <a:ea typeface="Calibri"/>
                <a:cs typeface="Calibri"/>
                <a:sym typeface="Calibri"/>
              </a:defRPr>
            </a:lvl2pPr>
            <a:lvl3pPr marL="1219200" indent="-3048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3pPr>
            <a:lvl4pPr marL="1737360" indent="-365760">
              <a:spcBef>
                <a:spcPts val="700"/>
              </a:spcBef>
              <a:buSzPct val="100000"/>
              <a:buFont typeface="Arial"/>
              <a:buChar char="–"/>
              <a:defRPr sz="3200">
                <a:latin typeface="Calibri"/>
                <a:ea typeface="Calibri"/>
                <a:cs typeface="Calibri"/>
                <a:sym typeface="Calibri"/>
              </a:defRPr>
            </a:lvl4pPr>
            <a:lvl5pPr marL="2194560" indent="-365760">
              <a:spcBef>
                <a:spcPts val="700"/>
              </a:spcBef>
              <a:buSzPct val="100000"/>
              <a:buFont typeface="Arial"/>
              <a:buChar char="»"/>
              <a:defRPr sz="3200">
                <a:latin typeface="Calibri"/>
                <a:ea typeface="Calibri"/>
                <a:cs typeface="Calibri"/>
                <a:sym typeface="Calibri"/>
              </a:defRPr>
            </a:lvl5pPr>
            <a:lvl6pPr marL="2651760" indent="-36576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6pPr>
            <a:lvl7pPr marL="3108960" indent="-36576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7pPr>
            <a:lvl8pPr marL="3566159" indent="-365759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8pPr>
            <a:lvl9pPr marL="4023359" indent="-365759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400"/>
              </a:spcBef>
              <a:buNone/>
              <a:defRPr sz="1800"/>
            </a:pPr>
            <a:r>
              <a:rPr lang="it-IT" sz="2800" b="1" dirty="0">
                <a:solidFill>
                  <a:srgbClr val="10482F"/>
                </a:solidFill>
                <a:latin typeface="Calibri" panose="020F0502020204030204" pitchFamily="34" charset="0"/>
                <a:sym typeface="Chaparral Pro"/>
              </a:rPr>
              <a:t>I fornitori hanno il maggior peso nelle notizie di logistica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36CD21-DE63-4612-8B81-1F1909A3691A}"/>
              </a:ext>
            </a:extLst>
          </p:cNvPr>
          <p:cNvSpPr txBox="1"/>
          <p:nvPr/>
        </p:nvSpPr>
        <p:spPr>
          <a:xfrm>
            <a:off x="0" y="6213212"/>
            <a:ext cx="10358392" cy="60016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lvl1pPr>
              <a:defRPr sz="1100">
                <a:latin typeface="Chaparral Pro"/>
              </a:defRPr>
            </a:lvl1pPr>
          </a:lstStyle>
          <a:p>
            <a:r>
              <a:rPr lang="it-IT" dirty="0">
                <a:latin typeface="Calibri" panose="020F0502020204030204" pitchFamily="34" charset="0"/>
              </a:rPr>
              <a:t>* per processi esterni, si intendono tutti gli interventi rivolti all’esterno dell’impresa, come quelli sulla cooperazione, filantropia, fuori fabbrica</a:t>
            </a:r>
            <a:endParaRPr lang="en-US" dirty="0">
              <a:latin typeface="Calibri" panose="020F0502020204030204" pitchFamily="34" charset="0"/>
            </a:endParaRPr>
          </a:p>
          <a:p>
            <a:r>
              <a:rPr lang="it-IT" dirty="0">
                <a:latin typeface="Calibri" panose="020F0502020204030204" pitchFamily="34" charset="0"/>
              </a:rPr>
              <a:t>** per processi interni, si intendono tutti gli interventi rivolti all’interno dell’impresa, come quelli su impianti e strutture, human resources, certificazione, rendicontazione, sistema partecipativo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86138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D28F37C9-0B75-4D13-8A18-A2F0DAAC04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730574"/>
              </p:ext>
            </p:extLst>
          </p:nvPr>
        </p:nvGraphicFramePr>
        <p:xfrm>
          <a:off x="2278126" y="1397000"/>
          <a:ext cx="7934946" cy="4824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B69E7400-083A-4F27-8D88-FE5AC9C93A3D}"/>
              </a:ext>
            </a:extLst>
          </p:cNvPr>
          <p:cNvSpPr txBox="1"/>
          <p:nvPr/>
        </p:nvSpPr>
        <p:spPr>
          <a:xfrm>
            <a:off x="3791744" y="4962656"/>
            <a:ext cx="792088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it-IT" sz="1600" dirty="0">
                <a:solidFill>
                  <a:srgbClr val="92D050"/>
                </a:solidFill>
                <a:latin typeface="Calibri" panose="020F0502020204030204" pitchFamily="34" charset="0"/>
              </a:rPr>
              <a:t>+2,2%</a:t>
            </a:r>
            <a:endParaRPr lang="en-US" sz="1600" dirty="0">
              <a:solidFill>
                <a:srgbClr val="92D050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F325B7D-4138-46D0-A938-35FBC03D91A5}"/>
              </a:ext>
            </a:extLst>
          </p:cNvPr>
          <p:cNvSpPr txBox="1"/>
          <p:nvPr/>
        </p:nvSpPr>
        <p:spPr>
          <a:xfrm>
            <a:off x="3791744" y="3573016"/>
            <a:ext cx="792088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it-IT" sz="1600" dirty="0">
                <a:solidFill>
                  <a:srgbClr val="FF0000"/>
                </a:solidFill>
                <a:latin typeface="Calibri" panose="020F0502020204030204" pitchFamily="34" charset="0"/>
              </a:rPr>
              <a:t>-1,6%</a:t>
            </a:r>
            <a:endParaRPr lang="en-US" sz="16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77E4C47-7739-48B9-8FF8-B07DB04A0409}"/>
              </a:ext>
            </a:extLst>
          </p:cNvPr>
          <p:cNvSpPr txBox="1"/>
          <p:nvPr/>
        </p:nvSpPr>
        <p:spPr>
          <a:xfrm>
            <a:off x="3791744" y="2586392"/>
            <a:ext cx="792088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it-IT" sz="1600" dirty="0">
                <a:solidFill>
                  <a:srgbClr val="FF0000"/>
                </a:solidFill>
                <a:latin typeface="Calibri" panose="020F0502020204030204" pitchFamily="34" charset="0"/>
              </a:rPr>
              <a:t>-0,6%</a:t>
            </a:r>
            <a:endParaRPr lang="en-US" sz="16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D9F6DF3-3BC4-47DA-9D7F-14000D76D1AE}"/>
              </a:ext>
            </a:extLst>
          </p:cNvPr>
          <p:cNvSpPr txBox="1"/>
          <p:nvPr/>
        </p:nvSpPr>
        <p:spPr>
          <a:xfrm>
            <a:off x="5663952" y="4947235"/>
            <a:ext cx="792088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it-IT" sz="1600" dirty="0">
                <a:solidFill>
                  <a:srgbClr val="92D050"/>
                </a:solidFill>
                <a:latin typeface="Calibri" panose="020F0502020204030204" pitchFamily="34" charset="0"/>
              </a:rPr>
              <a:t>+3,5%</a:t>
            </a:r>
            <a:endParaRPr lang="en-US" sz="1600" dirty="0">
              <a:solidFill>
                <a:srgbClr val="92D050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51FCBC0-C53A-446B-A9F1-2AEE3DCC4171}"/>
              </a:ext>
            </a:extLst>
          </p:cNvPr>
          <p:cNvSpPr txBox="1"/>
          <p:nvPr/>
        </p:nvSpPr>
        <p:spPr>
          <a:xfrm>
            <a:off x="5663952" y="3573016"/>
            <a:ext cx="792088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it-IT" sz="1600" dirty="0">
                <a:solidFill>
                  <a:srgbClr val="FF0000"/>
                </a:solidFill>
                <a:latin typeface="Calibri" panose="020F0502020204030204" pitchFamily="34" charset="0"/>
              </a:rPr>
              <a:t>-1,8%</a:t>
            </a:r>
            <a:endParaRPr lang="en-US" sz="16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A46EB81-810E-4A45-9EDA-F5C715588C7E}"/>
              </a:ext>
            </a:extLst>
          </p:cNvPr>
          <p:cNvSpPr txBox="1"/>
          <p:nvPr/>
        </p:nvSpPr>
        <p:spPr>
          <a:xfrm>
            <a:off x="5663952" y="2514384"/>
            <a:ext cx="792088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it-IT" sz="1600" dirty="0">
                <a:solidFill>
                  <a:srgbClr val="FF0000"/>
                </a:solidFill>
                <a:latin typeface="Calibri" panose="020F0502020204030204" pitchFamily="34" charset="0"/>
              </a:rPr>
              <a:t>-1,7%</a:t>
            </a:r>
            <a:endParaRPr lang="en-US" sz="16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A51FA3D-47BB-497A-ABA5-4A7B48BB15FA}"/>
              </a:ext>
            </a:extLst>
          </p:cNvPr>
          <p:cNvSpPr txBox="1"/>
          <p:nvPr/>
        </p:nvSpPr>
        <p:spPr>
          <a:xfrm>
            <a:off x="7609148" y="4818640"/>
            <a:ext cx="792088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it-IT" sz="1600" dirty="0">
                <a:solidFill>
                  <a:srgbClr val="92D050"/>
                </a:solidFill>
                <a:latin typeface="Calibri" panose="020F0502020204030204" pitchFamily="34" charset="0"/>
              </a:rPr>
              <a:t>+1,6%</a:t>
            </a:r>
            <a:endParaRPr lang="en-US" sz="1600" dirty="0">
              <a:solidFill>
                <a:srgbClr val="92D050"/>
              </a:solidFill>
              <a:latin typeface="Calibri" panose="020F0502020204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754C958-7470-4CCE-AA65-7CF16870169D}"/>
              </a:ext>
            </a:extLst>
          </p:cNvPr>
          <p:cNvSpPr txBox="1"/>
          <p:nvPr/>
        </p:nvSpPr>
        <p:spPr>
          <a:xfrm>
            <a:off x="7609148" y="3450488"/>
            <a:ext cx="792088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it-IT" sz="1600" dirty="0">
                <a:solidFill>
                  <a:srgbClr val="FF0000"/>
                </a:solidFill>
                <a:latin typeface="Calibri" panose="020F0502020204030204" pitchFamily="34" charset="0"/>
              </a:rPr>
              <a:t>-3,2%</a:t>
            </a:r>
            <a:endParaRPr lang="en-US" sz="16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692ECBA-5A7A-4532-A698-247348F3CE18}"/>
              </a:ext>
            </a:extLst>
          </p:cNvPr>
          <p:cNvSpPr txBox="1"/>
          <p:nvPr/>
        </p:nvSpPr>
        <p:spPr>
          <a:xfrm>
            <a:off x="7609148" y="2586392"/>
            <a:ext cx="792088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it-IT" sz="1600" dirty="0">
                <a:solidFill>
                  <a:srgbClr val="92D050"/>
                </a:solidFill>
                <a:latin typeface="Calibri" panose="020F0502020204030204" pitchFamily="34" charset="0"/>
              </a:rPr>
              <a:t>+1,6%</a:t>
            </a:r>
            <a:endParaRPr lang="en-US" sz="1600" dirty="0">
              <a:solidFill>
                <a:srgbClr val="92D050"/>
              </a:solidFill>
              <a:latin typeface="Calibri" panose="020F050202020403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C8DD89E-7195-419D-8C9A-7F1F858BF4F0}"/>
              </a:ext>
            </a:extLst>
          </p:cNvPr>
          <p:cNvSpPr txBox="1"/>
          <p:nvPr/>
        </p:nvSpPr>
        <p:spPr>
          <a:xfrm>
            <a:off x="9521964" y="5157192"/>
            <a:ext cx="792088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it-IT" sz="1600" dirty="0">
                <a:solidFill>
                  <a:srgbClr val="92D050"/>
                </a:solidFill>
                <a:latin typeface="Calibri" panose="020F0502020204030204" pitchFamily="34" charset="0"/>
              </a:rPr>
              <a:t>+3,6%</a:t>
            </a:r>
            <a:endParaRPr lang="en-US" sz="1600" dirty="0">
              <a:solidFill>
                <a:srgbClr val="92D050"/>
              </a:solidFill>
              <a:latin typeface="Calibri" panose="020F050202020403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95AD791-75DA-48BA-BC6B-D28240D4937F}"/>
              </a:ext>
            </a:extLst>
          </p:cNvPr>
          <p:cNvSpPr txBox="1"/>
          <p:nvPr/>
        </p:nvSpPr>
        <p:spPr>
          <a:xfrm>
            <a:off x="9521964" y="3789040"/>
            <a:ext cx="792088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it-IT" sz="1600" dirty="0">
                <a:solidFill>
                  <a:srgbClr val="FF0000"/>
                </a:solidFill>
                <a:latin typeface="Calibri" panose="020F0502020204030204" pitchFamily="34" charset="0"/>
              </a:rPr>
              <a:t>-2,7%</a:t>
            </a:r>
            <a:endParaRPr lang="en-US" sz="16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036BB38-75D2-4273-ADB5-0D80F4E775DB}"/>
              </a:ext>
            </a:extLst>
          </p:cNvPr>
          <p:cNvSpPr txBox="1"/>
          <p:nvPr/>
        </p:nvSpPr>
        <p:spPr>
          <a:xfrm>
            <a:off x="9521964" y="2586392"/>
            <a:ext cx="792088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it-IT" sz="1600" dirty="0">
                <a:solidFill>
                  <a:srgbClr val="FF0000"/>
                </a:solidFill>
                <a:latin typeface="Calibri" panose="020F0502020204030204" pitchFamily="34" charset="0"/>
              </a:rPr>
              <a:t>-0,9%</a:t>
            </a:r>
            <a:endParaRPr lang="en-US" sz="16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Shape 60">
            <a:extLst>
              <a:ext uri="{FF2B5EF4-FFF2-40B4-BE49-F238E27FC236}">
                <a16:creationId xmlns:a16="http://schemas.microsoft.com/office/drawing/2014/main" id="{8C844181-FA81-4093-AC48-897D04C899A1}"/>
              </a:ext>
            </a:extLst>
          </p:cNvPr>
          <p:cNvSpPr/>
          <p:nvPr/>
        </p:nvSpPr>
        <p:spPr>
          <a:xfrm>
            <a:off x="1919536" y="1412776"/>
            <a:ext cx="9505056" cy="0"/>
          </a:xfrm>
          <a:prstGeom prst="line">
            <a:avLst/>
          </a:prstGeom>
          <a:ln w="25400">
            <a:solidFill>
              <a:srgbClr val="00B050"/>
            </a:solidFill>
          </a:ln>
          <a:effectLst>
            <a:outerShdw blurRad="38100" dist="23000" dir="5400000" rotWithShape="0">
              <a:srgbClr val="000000">
                <a:alpha val="34999"/>
              </a:srgbClr>
            </a:outerShdw>
          </a:effectLst>
        </p:spPr>
        <p:txBody>
          <a:bodyPr lIns="0" tIns="0" rIns="0" bIns="0"/>
          <a:lstStyle/>
          <a:p>
            <a:pPr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1200"/>
          </a:p>
        </p:txBody>
      </p:sp>
      <p:pic>
        <p:nvPicPr>
          <p:cNvPr id="4" name="Immagine 2">
            <a:extLst>
              <a:ext uri="{FF2B5EF4-FFF2-40B4-BE49-F238E27FC236}">
                <a16:creationId xmlns:a16="http://schemas.microsoft.com/office/drawing/2014/main" id="{EB4E84E1-51AF-41FD-B454-5204E67CA9B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10293" cy="1633574"/>
          </a:xfrm>
          <a:prstGeom prst="rect">
            <a:avLst/>
          </a:prstGeom>
        </p:spPr>
      </p:pic>
      <p:pic>
        <p:nvPicPr>
          <p:cNvPr id="5" name="Picture 2" descr="C:\Users\user\Desktop\LOGO PLEF completo.jpg">
            <a:extLst>
              <a:ext uri="{FF2B5EF4-FFF2-40B4-BE49-F238E27FC236}">
                <a16:creationId xmlns:a16="http://schemas.microsoft.com/office/drawing/2014/main" id="{F1E12B88-B5B2-4AC3-A6E7-E253E209D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8392" y="6245552"/>
            <a:ext cx="1706515" cy="56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hape 58">
            <a:extLst>
              <a:ext uri="{FF2B5EF4-FFF2-40B4-BE49-F238E27FC236}">
                <a16:creationId xmlns:a16="http://schemas.microsoft.com/office/drawing/2014/main" id="{BF9914BA-10B6-4181-8BD3-68F38AB300DD}"/>
              </a:ext>
            </a:extLst>
          </p:cNvPr>
          <p:cNvSpPr txBox="1">
            <a:spLocks/>
          </p:cNvSpPr>
          <p:nvPr/>
        </p:nvSpPr>
        <p:spPr>
          <a:xfrm>
            <a:off x="1933599" y="836711"/>
            <a:ext cx="10131307" cy="432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 fontScale="92500" lnSpcReduction="20000"/>
          </a:bodyPr>
          <a:lstStyle>
            <a:lvl1pPr marL="342900" indent="-3429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1pPr>
            <a:lvl2pPr marL="783771" indent="-326571">
              <a:spcBef>
                <a:spcPts val="700"/>
              </a:spcBef>
              <a:buSzPct val="100000"/>
              <a:buFont typeface="Arial"/>
              <a:buChar char="–"/>
              <a:defRPr sz="3200">
                <a:latin typeface="Calibri"/>
                <a:ea typeface="Calibri"/>
                <a:cs typeface="Calibri"/>
                <a:sym typeface="Calibri"/>
              </a:defRPr>
            </a:lvl2pPr>
            <a:lvl3pPr marL="1219200" indent="-3048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3pPr>
            <a:lvl4pPr marL="1737360" indent="-365760">
              <a:spcBef>
                <a:spcPts val="700"/>
              </a:spcBef>
              <a:buSzPct val="100000"/>
              <a:buFont typeface="Arial"/>
              <a:buChar char="–"/>
              <a:defRPr sz="3200">
                <a:latin typeface="Calibri"/>
                <a:ea typeface="Calibri"/>
                <a:cs typeface="Calibri"/>
                <a:sym typeface="Calibri"/>
              </a:defRPr>
            </a:lvl4pPr>
            <a:lvl5pPr marL="2194560" indent="-365760">
              <a:spcBef>
                <a:spcPts val="700"/>
              </a:spcBef>
              <a:buSzPct val="100000"/>
              <a:buFont typeface="Arial"/>
              <a:buChar char="»"/>
              <a:defRPr sz="3200">
                <a:latin typeface="Calibri"/>
                <a:ea typeface="Calibri"/>
                <a:cs typeface="Calibri"/>
                <a:sym typeface="Calibri"/>
              </a:defRPr>
            </a:lvl5pPr>
            <a:lvl6pPr marL="2651760" indent="-36576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6pPr>
            <a:lvl7pPr marL="3108960" indent="-36576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7pPr>
            <a:lvl8pPr marL="3566159" indent="-365759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8pPr>
            <a:lvl9pPr marL="4023359" indent="-365759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400"/>
              </a:spcBef>
              <a:buNone/>
              <a:defRPr sz="1800"/>
            </a:pPr>
            <a:r>
              <a:rPr lang="it-IT" sz="2800" b="1" dirty="0">
                <a:solidFill>
                  <a:srgbClr val="10482F"/>
                </a:solidFill>
                <a:latin typeface="Calibri" panose="020F0502020204030204" pitchFamily="34" charset="0"/>
                <a:sym typeface="Chaparral Pro"/>
              </a:rPr>
              <a:t>Distributori focalizzati sul sociale, produttori e fornitori sull’ambientale</a:t>
            </a:r>
          </a:p>
        </p:txBody>
      </p:sp>
    </p:spTree>
    <p:extLst>
      <p:ext uri="{BB962C8B-B14F-4D97-AF65-F5344CB8AC3E}">
        <p14:creationId xmlns:p14="http://schemas.microsoft.com/office/powerpoint/2010/main" val="11443699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60">
            <a:extLst>
              <a:ext uri="{FF2B5EF4-FFF2-40B4-BE49-F238E27FC236}">
                <a16:creationId xmlns:a16="http://schemas.microsoft.com/office/drawing/2014/main" id="{716C1738-144C-462A-8218-2C2EAE4D656D}"/>
              </a:ext>
            </a:extLst>
          </p:cNvPr>
          <p:cNvSpPr/>
          <p:nvPr/>
        </p:nvSpPr>
        <p:spPr>
          <a:xfrm>
            <a:off x="1919536" y="1412776"/>
            <a:ext cx="9505056" cy="0"/>
          </a:xfrm>
          <a:prstGeom prst="line">
            <a:avLst/>
          </a:prstGeom>
          <a:ln w="25400">
            <a:solidFill>
              <a:srgbClr val="00B050"/>
            </a:solidFill>
          </a:ln>
          <a:effectLst>
            <a:outerShdw blurRad="38100" dist="23000" dir="5400000" rotWithShape="0">
              <a:srgbClr val="000000">
                <a:alpha val="34999"/>
              </a:srgbClr>
            </a:outerShdw>
          </a:effectLst>
        </p:spPr>
        <p:txBody>
          <a:bodyPr lIns="0" tIns="0" rIns="0" bIns="0"/>
          <a:lstStyle/>
          <a:p>
            <a:pPr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1200"/>
          </a:p>
        </p:txBody>
      </p:sp>
      <p:pic>
        <p:nvPicPr>
          <p:cNvPr id="9" name="Immagine 2">
            <a:extLst>
              <a:ext uri="{FF2B5EF4-FFF2-40B4-BE49-F238E27FC236}">
                <a16:creationId xmlns:a16="http://schemas.microsoft.com/office/drawing/2014/main" id="{A98A5084-0667-49BA-9D58-0F711F233A7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10293" cy="1633574"/>
          </a:xfrm>
          <a:prstGeom prst="rect">
            <a:avLst/>
          </a:prstGeom>
        </p:spPr>
      </p:pic>
      <p:pic>
        <p:nvPicPr>
          <p:cNvPr id="10" name="Picture 2" descr="C:\Users\user\Desktop\LOGO PLEF completo.jpg">
            <a:extLst>
              <a:ext uri="{FF2B5EF4-FFF2-40B4-BE49-F238E27FC236}">
                <a16:creationId xmlns:a16="http://schemas.microsoft.com/office/drawing/2014/main" id="{3EBFFE13-8767-476E-98F4-B47838A98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8392" y="6245552"/>
            <a:ext cx="1706515" cy="56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hape 58">
            <a:extLst>
              <a:ext uri="{FF2B5EF4-FFF2-40B4-BE49-F238E27FC236}">
                <a16:creationId xmlns:a16="http://schemas.microsoft.com/office/drawing/2014/main" id="{D90AE8ED-DA46-4DF5-AE9F-4C22200047DA}"/>
              </a:ext>
            </a:extLst>
          </p:cNvPr>
          <p:cNvSpPr txBox="1">
            <a:spLocks/>
          </p:cNvSpPr>
          <p:nvPr/>
        </p:nvSpPr>
        <p:spPr>
          <a:xfrm>
            <a:off x="1933600" y="836711"/>
            <a:ext cx="9505056" cy="432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 fontScale="92500" lnSpcReduction="20000"/>
          </a:bodyPr>
          <a:lstStyle>
            <a:lvl1pPr marL="342900" indent="-3429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1pPr>
            <a:lvl2pPr marL="783771" indent="-326571">
              <a:spcBef>
                <a:spcPts val="700"/>
              </a:spcBef>
              <a:buSzPct val="100000"/>
              <a:buFont typeface="Arial"/>
              <a:buChar char="–"/>
              <a:defRPr sz="3200">
                <a:latin typeface="Calibri"/>
                <a:ea typeface="Calibri"/>
                <a:cs typeface="Calibri"/>
                <a:sym typeface="Calibri"/>
              </a:defRPr>
            </a:lvl2pPr>
            <a:lvl3pPr marL="1219200" indent="-3048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3pPr>
            <a:lvl4pPr marL="1737360" indent="-365760">
              <a:spcBef>
                <a:spcPts val="700"/>
              </a:spcBef>
              <a:buSzPct val="100000"/>
              <a:buFont typeface="Arial"/>
              <a:buChar char="–"/>
              <a:defRPr sz="3200">
                <a:latin typeface="Calibri"/>
                <a:ea typeface="Calibri"/>
                <a:cs typeface="Calibri"/>
                <a:sym typeface="Calibri"/>
              </a:defRPr>
            </a:lvl4pPr>
            <a:lvl5pPr marL="2194560" indent="-365760">
              <a:spcBef>
                <a:spcPts val="700"/>
              </a:spcBef>
              <a:buSzPct val="100000"/>
              <a:buFont typeface="Arial"/>
              <a:buChar char="»"/>
              <a:defRPr sz="3200">
                <a:latin typeface="Calibri"/>
                <a:ea typeface="Calibri"/>
                <a:cs typeface="Calibri"/>
                <a:sym typeface="Calibri"/>
              </a:defRPr>
            </a:lvl5pPr>
            <a:lvl6pPr marL="2651760" indent="-36576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6pPr>
            <a:lvl7pPr marL="3108960" indent="-36576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7pPr>
            <a:lvl8pPr marL="3566159" indent="-365759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8pPr>
            <a:lvl9pPr marL="4023359" indent="-365759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400"/>
              </a:spcBef>
              <a:buNone/>
              <a:defRPr sz="1800"/>
            </a:pPr>
            <a:r>
              <a:rPr lang="it-IT" sz="2800" b="1" dirty="0">
                <a:solidFill>
                  <a:srgbClr val="10482F"/>
                </a:solidFill>
                <a:latin typeface="Calibri" panose="020F0502020204030204" pitchFamily="34" charset="0"/>
                <a:sym typeface="Chaparral Pro"/>
              </a:rPr>
              <a:t>Notizie sociali in costante crescita a discapito di quelle ambientali</a:t>
            </a:r>
          </a:p>
        </p:txBody>
      </p:sp>
      <p:graphicFrame>
        <p:nvGraphicFramePr>
          <p:cNvPr id="8" name="Grafico 6">
            <a:extLst>
              <a:ext uri="{FF2B5EF4-FFF2-40B4-BE49-F238E27FC236}">
                <a16:creationId xmlns:a16="http://schemas.microsoft.com/office/drawing/2014/main" id="{00000000-0008-0000-00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4332375"/>
              </p:ext>
            </p:extLst>
          </p:nvPr>
        </p:nvGraphicFramePr>
        <p:xfrm>
          <a:off x="1631504" y="1598902"/>
          <a:ext cx="9289032" cy="4502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9222704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1669</TotalTime>
  <Words>568</Words>
  <Application>Microsoft Office PowerPoint</Application>
  <PresentationFormat>Widescreen</PresentationFormat>
  <Paragraphs>100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6" baseType="lpstr">
      <vt:lpstr>Arial</vt:lpstr>
      <vt:lpstr>Calibri</vt:lpstr>
      <vt:lpstr>Helvetica</vt:lpstr>
      <vt:lpstr>Chaparral Pro</vt:lpstr>
      <vt:lpstr>Default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MILANO, 18-19 GIUGNO 2015 Fabbrica del Vapore</dc:title>
  <dc:creator>benedetta dada</dc:creator>
  <cp:lastModifiedBy>Michele Pacillo</cp:lastModifiedBy>
  <cp:revision>158</cp:revision>
  <cp:lastPrinted>2015-05-19T10:18:15Z</cp:lastPrinted>
  <dcterms:modified xsi:type="dcterms:W3CDTF">2020-10-28T08:17:33Z</dcterms:modified>
</cp:coreProperties>
</file>